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284" r:id="rId4"/>
    <p:sldId id="257" r:id="rId6"/>
    <p:sldId id="355" r:id="rId7"/>
    <p:sldId id="356" r:id="rId8"/>
    <p:sldId id="380" r:id="rId9"/>
    <p:sldId id="357" r:id="rId10"/>
    <p:sldId id="359" r:id="rId11"/>
    <p:sldId id="381" r:id="rId12"/>
    <p:sldId id="360" r:id="rId13"/>
    <p:sldId id="361" r:id="rId14"/>
    <p:sldId id="368" r:id="rId15"/>
    <p:sldId id="379" r:id="rId16"/>
    <p:sldId id="362" r:id="rId17"/>
    <p:sldId id="363" r:id="rId18"/>
    <p:sldId id="364" r:id="rId19"/>
    <p:sldId id="281" r:id="rId20"/>
    <p:sldId id="282" r:id="rId21"/>
    <p:sldId id="283" r:id="rId22"/>
    <p:sldId id="310" r:id="rId23"/>
  </p:sldIdLst>
  <p:sldSz cx="9144000" cy="5143500" type="screen16x9"/>
  <p:notesSz cx="6858000" cy="9144000"/>
  <p:custDataLst>
    <p:tags r:id="rId28"/>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1" name="admin" initials="a" lastIdx="0" clrIdx="0"/>
  <p:cmAuthor id="2" name="user" initials="u" lastIdx="0" clrIdx="0"/>
  <p:cmAuthor id="3" name="dell" initials="d" lastIdx="0" clrIdx="2"/>
  <p:cmAuthor id="4" name="新课标第一网" initials="新" lastIdx="0" clrIdx="0"/>
  <p:cmAuthor id="5" name="kingsoft" initials="k" lastIdx="0" clrIdx="0"/>
  <p:cmAuthor id="6" name="TangFei" initials="T" lastIdx="0" clrIdx="5"/>
  <p:cmAuthor id="7" name="1206988966@qq.com" initials="1" lastIdx="0" clrIdx="2"/>
  <p:cmAuthor id="8" name="姜伟光" initials="姜" lastIdx="0" clrIdx="0"/>
  <p:cmAuthor id="9" name="dongyu" initials="d" lastIdx="0" clrIdx="8"/>
  <p:cmAuthor id="10" name="王子涵" initials="王" lastIdx="0" clrIdx="0"/>
  <p:cmAuthor id="11" name="MyPC" initials="M" lastIdx="0" clrIdx="11"/>
  <p:cmAuthor id="12" name="jinli" initials="j" lastIdx="0" clrIdx="0"/>
  <p:cmAuthor id="13" name="PC" initials="P" lastIdx="0" clrIdx="12"/>
  <p:cmAuthor id="15" name="李丽" initials="李" lastIdx="0" clrIdx="14"/>
  <p:cmAuthor id="16" name="Nicole Li  李倩" initials="N" lastIdx="0" clrIdx="0"/>
  <p:cmAuthor id="75" name="作者" initials="A" lastIdx="0" clrIdx="24"/>
  <p:cmAuthor id="18" name="222" initials="2" lastIdx="0" clrIdx="0"/>
  <p:cmAuthor id="76" name="1637354872@qq.com" initials="1" lastIdx="0" clrIdx="25"/>
  <p:cmAuthor id="20" name="hanying" initials="h" lastIdx="0" clrIdx="19"/>
  <p:cmAuthor id="21" name="Administrator" initials="A" lastIdx="1" clrIdx="2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47" d="100"/>
          <a:sy n="147" d="100"/>
        </p:scale>
        <p:origin x="-510" y="-10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91.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21" dt="2024-01-03T10:44:40.368" idx="1">
    <p:pos x="10" y="10"/>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custDataLst>
              <p:tags r:id="rId3"/>
            </p:custDataLst>
          </p:nvPr>
        </p:nvSpPr>
        <p:spPr>
          <a:ln>
            <a:solidFill>
              <a:srgbClr val="000000">
                <a:alpha val="100000"/>
              </a:srgbClr>
            </a:solidFill>
            <a:miter lim="800000"/>
          </a:ln>
        </p:spPr>
      </p:sp>
      <p:sp>
        <p:nvSpPr>
          <p:cNvPr id="7171" name="备注占位符 2"/>
          <p:cNvSpPr>
            <a:spLocks noGrp="1"/>
          </p:cNvSpPr>
          <p:nvPr>
            <p:ph type="body" idx="1"/>
            <p:custDataLst>
              <p:tags r:id="rId4"/>
            </p:custDataLst>
          </p:nvPr>
        </p:nvSpPr>
        <p:spPr>
          <a:noFill/>
          <a:ln>
            <a:noFill/>
          </a:ln>
        </p:spPr>
        <p:txBody>
          <a:bodyPr wrap="square" lIns="91440" tIns="45720" rIns="91440" bIns="45720" anchor="t" anchorCtr="0"/>
          <a:lstStyle/>
          <a:p>
            <a:pPr lvl="0"/>
            <a:r>
              <a:rPr lang="zh-CN" altLang="en-US">
                <a:ea typeface="宋体" panose="02010600030101010101" pitchFamily="2" charset="-122"/>
              </a:rPr>
              <a:t> </a:t>
            </a:r>
            <a:endParaRPr lang="zh-CN" altLang="en-US">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a:latin typeface="黑体" panose="02010609060101010101" pitchFamily="49" charset="-122"/>
                <a:ea typeface="黑体" panose="02010609060101010101" pitchFamily="49" charset="-122"/>
              </a:rPr>
              <a:t>新课导入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学习任务三</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8391" y="4738688"/>
            <a:ext cx="2026444" cy="236935"/>
          </a:xfrm>
        </p:spPr>
        <p:txBody>
          <a:bodyPr lIns="68580" tIns="34290" rIns="68580" bIns="34290"/>
          <a:lstStyle/>
          <a:p>
            <a:pPr fontAlgn="auto"/>
            <a:fld id="{760FBDFE-C587-4B4C-A407-44438C67B59E}" type="datetimeFigureOut">
              <a:rPr lang="zh-CN" altLang="en-US" sz="600"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a:xfrm>
            <a:off x="3087291" y="4738688"/>
            <a:ext cx="2969419" cy="236935"/>
          </a:xfrm>
        </p:spPr>
        <p:txBody>
          <a:bodyPr lIns="68580" tIns="34290" rIns="68580" bIns="34290"/>
          <a:lstStyle/>
          <a:p>
            <a:pPr fontAlgn="auto"/>
            <a:endParaRPr lang="zh-CN" altLang="en-US" strike="noStrike" noProof="1"/>
          </a:p>
        </p:txBody>
      </p:sp>
      <p:sp>
        <p:nvSpPr>
          <p:cNvPr id="6" name="灯片编号占位符 5"/>
          <p:cNvSpPr>
            <a:spLocks noGrp="1"/>
          </p:cNvSpPr>
          <p:nvPr>
            <p:ph type="sldNum" sz="quarter" idx="12"/>
          </p:nvPr>
        </p:nvSpPr>
        <p:spPr>
          <a:xfrm>
            <a:off x="6657975" y="4738688"/>
            <a:ext cx="2025254" cy="236935"/>
          </a:xfrm>
        </p:spPr>
        <p:txBody>
          <a:bodyPr lIns="68580" tIns="34290" rIns="68580" bIns="34290"/>
          <a:lstStyle/>
          <a:p>
            <a:pPr fontAlgn="auto"/>
            <a:fld id="{49AE70B2-8BF9-45C0-BB95-33D1B9D3A854}" type="slidenum">
              <a:rPr lang="zh-CN" altLang="en-US" sz="600" strike="noStrike" noProof="1" smtClean="0">
                <a:latin typeface="+mn-lt"/>
                <a:ea typeface="+mn-ea"/>
                <a:cs typeface="+mn-cs"/>
              </a:rPr>
            </a:fld>
            <a:endParaRPr lang="zh-CN" altLang="en-US" strike="noStrike" noProof="1"/>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学习目标</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课堂总结</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相关史事</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知识链接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知识探究</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621888" y="96858"/>
            <a:ext cx="1656184"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当堂训练</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699542"/>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学习任务一</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5"/>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1" tIns="34288" rIns="68571" bIns="3428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6245"/>
          </a:xfrm>
          <a:prstGeom prst="rect">
            <a:avLst/>
          </a:prstGeom>
          <a:noFill/>
        </p:spPr>
        <p:txBody>
          <a:bodyPr wrap="square" lIns="68571" tIns="34288" rIns="68571" bIns="34288" rtlCol="0">
            <a:spAutoFit/>
          </a:bodyPr>
          <a:lstStyle/>
          <a:p>
            <a:r>
              <a:rPr lang="zh-CN" altLang="en-US" sz="2400" dirty="0" smtClean="0">
                <a:latin typeface="黑体" panose="02010609060101010101" pitchFamily="49" charset="-122"/>
                <a:ea typeface="黑体" panose="02010609060101010101" pitchFamily="49" charset="-122"/>
              </a:rPr>
              <a:t>学习任务二</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380446" y="92393"/>
            <a:ext cx="1356836" cy="548164"/>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25" b="1" u="none" strike="noStrike" kern="1200" cap="none" spc="300"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1000"/>
        </a:spcAft>
        <a:buFont typeface="Arial" panose="020B0604020202020204" pitchFamily="34" charset="0"/>
        <a:buChar char="●"/>
        <a:defRPr sz="975" u="none" strike="noStrike" kern="1200" cap="none" spc="151"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600"/>
        </a:spcAft>
        <a:buFont typeface="Arial" panose="020B0604020202020204" pitchFamily="34" charset="0"/>
        <a:buChar char="●"/>
        <a:tabLst>
          <a:tab pos="906145" algn="l"/>
          <a:tab pos="906145" algn="l"/>
          <a:tab pos="906145" algn="l"/>
          <a:tab pos="906145" algn="l"/>
        </a:tabLst>
        <a:defRPr sz="900" u="none" strike="noStrike" kern="1200" cap="none" spc="151"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600"/>
        </a:spcAft>
        <a:buFont typeface="Arial" panose="020B0604020202020204" pitchFamily="34" charset="0"/>
        <a:buChar char="●"/>
        <a:defRPr sz="900" u="none" strike="noStrike" kern="1200" cap="none" spc="151"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300"/>
        </a:spcAft>
        <a:buFont typeface="Wingdings" panose="05000000000000000000" charset="0"/>
        <a:buChar char=""/>
        <a:defRPr sz="825" u="none" strike="noStrike" kern="1200" cap="none" spc="151"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300"/>
        </a:spcAft>
        <a:buFont typeface="Arial" panose="020B0604020202020204" pitchFamily="34" charset="0"/>
        <a:buChar char="•"/>
        <a:defRPr sz="825" u="none" strike="noStrike" kern="1200" cap="none" spc="151"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6pPr>
      <a:lvl7pPr marL="1672590"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7pPr>
      <a:lvl8pPr marL="1929765"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8pPr>
      <a:lvl9pPr marL="2186940" indent="-128905" algn="l" defTabSz="514350" rtl="0" eaLnBrk="1" latinLnBrk="0" hangingPunct="1">
        <a:lnSpc>
          <a:spcPct val="90000"/>
        </a:lnSpc>
        <a:spcBef>
          <a:spcPct val="56000"/>
        </a:spcBef>
        <a:buFont typeface="Arial" panose="020B0604020202020204" pitchFamily="34" charset="0"/>
        <a:buChar char="•"/>
        <a:defRPr sz="975" kern="1200">
          <a:solidFill>
            <a:schemeClr val="tx1"/>
          </a:solidFill>
          <a:latin typeface="+mn-lt"/>
          <a:ea typeface="+mn-ea"/>
          <a:cs typeface="+mn-cs"/>
        </a:defRPr>
      </a:lvl9pPr>
    </p:bodyStyle>
    <p:otherStyle>
      <a:defPPr>
        <a:defRPr lang="zh-CN"/>
      </a:defPPr>
      <a:lvl1pPr marL="0" algn="l" defTabSz="514350" rtl="0" eaLnBrk="1" latinLnBrk="0" hangingPunct="1">
        <a:defRPr sz="975" kern="1200">
          <a:solidFill>
            <a:schemeClr val="tx1"/>
          </a:solidFill>
          <a:latin typeface="+mn-lt"/>
          <a:ea typeface="+mn-ea"/>
          <a:cs typeface="+mn-cs"/>
        </a:defRPr>
      </a:lvl1pPr>
      <a:lvl2pPr marL="257175" algn="l" defTabSz="514350" rtl="0" eaLnBrk="1" latinLnBrk="0" hangingPunct="1">
        <a:defRPr sz="975" kern="1200">
          <a:solidFill>
            <a:schemeClr val="tx1"/>
          </a:solidFill>
          <a:latin typeface="+mn-lt"/>
          <a:ea typeface="+mn-ea"/>
          <a:cs typeface="+mn-cs"/>
        </a:defRPr>
      </a:lvl2pPr>
      <a:lvl3pPr marL="514350" algn="l" defTabSz="514350" rtl="0" eaLnBrk="1" latinLnBrk="0" hangingPunct="1">
        <a:defRPr sz="975" kern="1200">
          <a:solidFill>
            <a:schemeClr val="tx1"/>
          </a:solidFill>
          <a:latin typeface="+mn-lt"/>
          <a:ea typeface="+mn-ea"/>
          <a:cs typeface="+mn-cs"/>
        </a:defRPr>
      </a:lvl3pPr>
      <a:lvl4pPr marL="771525" algn="l" defTabSz="514350" rtl="0" eaLnBrk="1" latinLnBrk="0" hangingPunct="1">
        <a:defRPr sz="975" kern="1200">
          <a:solidFill>
            <a:schemeClr val="tx1"/>
          </a:solidFill>
          <a:latin typeface="+mn-lt"/>
          <a:ea typeface="+mn-ea"/>
          <a:cs typeface="+mn-cs"/>
        </a:defRPr>
      </a:lvl4pPr>
      <a:lvl5pPr marL="1028700" algn="l" defTabSz="514350" rtl="0" eaLnBrk="1" latinLnBrk="0" hangingPunct="1">
        <a:defRPr sz="975" kern="1200">
          <a:solidFill>
            <a:schemeClr val="tx1"/>
          </a:solidFill>
          <a:latin typeface="+mn-lt"/>
          <a:ea typeface="+mn-ea"/>
          <a:cs typeface="+mn-cs"/>
        </a:defRPr>
      </a:lvl5pPr>
      <a:lvl6pPr marL="1285875" algn="l" defTabSz="514350" rtl="0" eaLnBrk="1" latinLnBrk="0" hangingPunct="1">
        <a:defRPr sz="975" kern="1200">
          <a:solidFill>
            <a:schemeClr val="tx1"/>
          </a:solidFill>
          <a:latin typeface="+mn-lt"/>
          <a:ea typeface="+mn-ea"/>
          <a:cs typeface="+mn-cs"/>
        </a:defRPr>
      </a:lvl6pPr>
      <a:lvl7pPr marL="1543685" algn="l" defTabSz="514350" rtl="0" eaLnBrk="1" latinLnBrk="0" hangingPunct="1">
        <a:defRPr sz="975" kern="1200">
          <a:solidFill>
            <a:schemeClr val="tx1"/>
          </a:solidFill>
          <a:latin typeface="+mn-lt"/>
          <a:ea typeface="+mn-ea"/>
          <a:cs typeface="+mn-cs"/>
        </a:defRPr>
      </a:lvl7pPr>
      <a:lvl8pPr marL="1800860" algn="l" defTabSz="514350" rtl="0" eaLnBrk="1" latinLnBrk="0" hangingPunct="1">
        <a:defRPr sz="975" kern="1200">
          <a:solidFill>
            <a:schemeClr val="tx1"/>
          </a:solidFill>
          <a:latin typeface="+mn-lt"/>
          <a:ea typeface="+mn-ea"/>
          <a:cs typeface="+mn-cs"/>
        </a:defRPr>
      </a:lvl8pPr>
      <a:lvl9pPr marL="2058035" algn="l" defTabSz="514350" rtl="0" eaLnBrk="1" latinLnBrk="0" hangingPunct="1">
        <a:defRPr sz="97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 name="图片 6"/>
          <p:cNvPicPr>
            <a:picLocks noChangeAspect="1"/>
          </p:cNvPicPr>
          <p:nvPr>
            <p:custDataLst>
              <p:tags r:id="rId2"/>
            </p:custDataLst>
          </p:nvPr>
        </p:nvPicPr>
        <p:blipFill>
          <a:blip r:embed="rId3"/>
          <a:srcRect t="17557" b="14742"/>
          <a:stretch>
            <a:fillRect/>
          </a:stretch>
        </p:blipFill>
        <p:spPr>
          <a:xfrm>
            <a:off x="475060" y="238731"/>
            <a:ext cx="8102204" cy="4750594"/>
          </a:xfrm>
          <a:prstGeom prst="rect">
            <a:avLst/>
          </a:prstGeom>
          <a:noFill/>
          <a:ln w="9525">
            <a:noFill/>
          </a:ln>
        </p:spPr>
      </p:pic>
      <p:pic>
        <p:nvPicPr>
          <p:cNvPr id="5" name="图片 2"/>
          <p:cNvPicPr>
            <a:picLocks noChangeAspect="1"/>
          </p:cNvPicPr>
          <p:nvPr>
            <p:custDataLst>
              <p:tags r:id="rId4"/>
            </p:custDataLst>
          </p:nvPr>
        </p:nvPicPr>
        <p:blipFill>
          <a:blip r:embed="rId5">
            <a:lum contrast="-12001"/>
          </a:blip>
          <a:srcRect t="40147" b="36667"/>
          <a:stretch>
            <a:fillRect/>
          </a:stretch>
        </p:blipFill>
        <p:spPr>
          <a:xfrm>
            <a:off x="2339579" y="1001115"/>
            <a:ext cx="4373165" cy="748904"/>
          </a:xfrm>
          <a:prstGeom prst="rect">
            <a:avLst/>
          </a:prstGeom>
          <a:noFill/>
          <a:ln w="9525">
            <a:noFill/>
          </a:ln>
        </p:spPr>
      </p:pic>
      <p:sp>
        <p:nvSpPr>
          <p:cNvPr id="6" name="TextBox 5"/>
          <p:cNvSpPr txBox="1"/>
          <p:nvPr/>
        </p:nvSpPr>
        <p:spPr>
          <a:xfrm>
            <a:off x="3338029" y="1059582"/>
            <a:ext cx="2376264"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课后作业</a:t>
            </a:r>
            <a:endParaRPr lang="zh-CN" altLang="en-US" sz="28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Requires="p14">
      <p:transition p14:dur="0"/>
    </mc:Choice>
    <mc:Fallback>
      <p:transition/>
    </mc:Fallback>
  </mc:AlternateContent>
  <p:hf sldNum="0" hdr="0" ftr="0" dt="0"/>
  <p:txStyles>
    <p:titleStyle>
      <a:lvl1pPr algn="l" defTabSz="514350" rtl="0" eaLnBrk="1" fontAlgn="auto" latinLnBrk="0" hangingPunct="1">
        <a:lnSpc>
          <a:spcPct val="100000"/>
        </a:lnSpc>
        <a:spcBef>
          <a:spcPct val="0"/>
        </a:spcBef>
        <a:buNone/>
        <a:defRPr sz="2000" b="1" u="none" strike="noStrike" kern="1200" cap="none" spc="225"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750"/>
        </a:spcAft>
        <a:buFont typeface="Arial" panose="020B0604020202020204" pitchFamily="34" charset="0"/>
        <a:buChar char="●"/>
        <a:defRPr sz="1000" u="none" strike="noStrike" kern="1200" cap="none" spc="113"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450"/>
        </a:spcAft>
        <a:buFont typeface="Arial" panose="020B0604020202020204" pitchFamily="34" charset="0"/>
        <a:buChar char="●"/>
        <a:tabLst>
          <a:tab pos="906145" algn="l"/>
          <a:tab pos="906145" algn="l"/>
          <a:tab pos="906145" algn="l"/>
          <a:tab pos="906145" algn="l"/>
        </a:tabLst>
        <a:defRPr sz="900" u="none" strike="noStrike" kern="1200" cap="none" spc="113"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450"/>
        </a:spcAft>
        <a:buFont typeface="Arial" panose="020B0604020202020204" pitchFamily="34" charset="0"/>
        <a:buChar char="●"/>
        <a:defRPr sz="900" u="none" strike="noStrike" kern="1200" cap="none" spc="113"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225"/>
        </a:spcAft>
        <a:buFont typeface="Wingdings" panose="05000000000000000000" charset="0"/>
        <a:buChar char=""/>
        <a:defRPr sz="800" u="none" strike="noStrike" kern="1200" cap="none" spc="113"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225"/>
        </a:spcAft>
        <a:buFont typeface="Arial" panose="020B0604020202020204" pitchFamily="34" charset="0"/>
        <a:buChar char="•"/>
        <a:defRPr sz="800" u="none" strike="noStrike" kern="1200" cap="none" spc="113"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6pPr>
      <a:lvl7pPr marL="167259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7pPr>
      <a:lvl8pPr marL="192976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8pPr>
      <a:lvl9pPr marL="218694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9pPr>
    </p:bodyStyle>
    <p:otherStyle>
      <a:defPPr>
        <a:defRPr lang="zh-CN"/>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685" algn="l" defTabSz="514350" rtl="0" eaLnBrk="1" latinLnBrk="0" hangingPunct="1">
        <a:defRPr sz="1000" kern="1200">
          <a:solidFill>
            <a:schemeClr val="tx1"/>
          </a:solidFill>
          <a:latin typeface="+mn-lt"/>
          <a:ea typeface="+mn-ea"/>
          <a:cs typeface="+mn-cs"/>
        </a:defRPr>
      </a:lvl7pPr>
      <a:lvl8pPr marL="1800860" algn="l" defTabSz="514350" rtl="0" eaLnBrk="1" latinLnBrk="0" hangingPunct="1">
        <a:defRPr sz="1000" kern="1200">
          <a:solidFill>
            <a:schemeClr val="tx1"/>
          </a:solidFill>
          <a:latin typeface="+mn-lt"/>
          <a:ea typeface="+mn-ea"/>
          <a:cs typeface="+mn-cs"/>
        </a:defRPr>
      </a:lvl8pPr>
      <a:lvl9pPr marL="2058035" algn="l" defTabSz="514350" rtl="0" eaLnBrk="1" latinLnBrk="0" hangingPunct="1">
        <a:defRPr sz="1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39.xml"/><Relationship Id="rId7" Type="http://schemas.openxmlformats.org/officeDocument/2006/relationships/image" Target="../media/image5.jpeg"/><Relationship Id="rId6" Type="http://schemas.openxmlformats.org/officeDocument/2006/relationships/tags" Target="../tags/tag38.xml"/><Relationship Id="rId5" Type="http://schemas.openxmlformats.org/officeDocument/2006/relationships/image" Target="../media/image4.jpeg"/><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0" Type="http://schemas.openxmlformats.org/officeDocument/2006/relationships/notesSlide" Target="../notesSlides/notesSlide1.xml"/><Relationship Id="rId1" Type="http://schemas.openxmlformats.org/officeDocument/2006/relationships/tags" Target="../tags/tag34.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1.jpeg"/><Relationship Id="rId2" Type="http://schemas.microsoft.com/office/2007/relationships/media" Target="../media/media2.wmv"/><Relationship Id="rId1" Type="http://schemas.openxmlformats.org/officeDocument/2006/relationships/video" Target="../media/media2.wmv"/></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51.xml"/><Relationship Id="rId7" Type="http://schemas.openxmlformats.org/officeDocument/2006/relationships/image" Target="../media/image16.jpeg"/><Relationship Id="rId6" Type="http://schemas.openxmlformats.org/officeDocument/2006/relationships/tags" Target="../tags/tag50.xml"/><Relationship Id="rId5" Type="http://schemas.openxmlformats.org/officeDocument/2006/relationships/image" Target="../media/image15.png"/><Relationship Id="rId4" Type="http://schemas.openxmlformats.org/officeDocument/2006/relationships/tags" Target="../tags/tag49.xml"/><Relationship Id="rId3" Type="http://schemas.microsoft.com/office/2007/relationships/hdphoto" Target="../media/image14.wdp"/><Relationship Id="rId23" Type="http://schemas.openxmlformats.org/officeDocument/2006/relationships/slideLayout" Target="../slideLayouts/slideLayout3.xml"/><Relationship Id="rId22" Type="http://schemas.openxmlformats.org/officeDocument/2006/relationships/image" Target="../media/image24.png"/><Relationship Id="rId21" Type="http://schemas.openxmlformats.org/officeDocument/2006/relationships/tags" Target="../tags/tag57.xml"/><Relationship Id="rId20" Type="http://schemas.openxmlformats.org/officeDocument/2006/relationships/image" Target="../media/image23.jpeg"/><Relationship Id="rId2" Type="http://schemas.openxmlformats.org/officeDocument/2006/relationships/image" Target="../media/image13.jpeg"/><Relationship Id="rId19" Type="http://schemas.openxmlformats.org/officeDocument/2006/relationships/tags" Target="../tags/tag56.xml"/><Relationship Id="rId18" Type="http://schemas.openxmlformats.org/officeDocument/2006/relationships/image" Target="../media/image22.jpeg"/><Relationship Id="rId17" Type="http://schemas.openxmlformats.org/officeDocument/2006/relationships/tags" Target="../tags/tag55.xml"/><Relationship Id="rId16" Type="http://schemas.microsoft.com/office/2007/relationships/hdphoto" Target="../media/image21.wdp"/><Relationship Id="rId15" Type="http://schemas.openxmlformats.org/officeDocument/2006/relationships/image" Target="../media/image20.jpeg"/><Relationship Id="rId14" Type="http://schemas.openxmlformats.org/officeDocument/2006/relationships/tags" Target="../tags/tag54.xml"/><Relationship Id="rId13" Type="http://schemas.openxmlformats.org/officeDocument/2006/relationships/image" Target="../media/image19.png"/><Relationship Id="rId12" Type="http://schemas.openxmlformats.org/officeDocument/2006/relationships/tags" Target="../tags/tag53.xml"/><Relationship Id="rId11" Type="http://schemas.openxmlformats.org/officeDocument/2006/relationships/image" Target="../media/image18.jpeg"/><Relationship Id="rId10" Type="http://schemas.openxmlformats.org/officeDocument/2006/relationships/tags" Target="../tags/tag52.xml"/><Relationship Id="rId1" Type="http://schemas.openxmlformats.org/officeDocument/2006/relationships/tags" Target="../tags/tag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image" Target="../media/image26.png"/><Relationship Id="rId3" Type="http://schemas.openxmlformats.org/officeDocument/2006/relationships/tags" Target="../tags/tag59.xml"/><Relationship Id="rId2" Type="http://schemas.openxmlformats.org/officeDocument/2006/relationships/image" Target="../media/image25.png"/><Relationship Id="rId1" Type="http://schemas.openxmlformats.org/officeDocument/2006/relationships/tags" Target="../tags/tag58.xml"/></Relationships>
</file>

<file path=ppt/slides/_rels/slide15.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3" Type="http://schemas.openxmlformats.org/officeDocument/2006/relationships/comments" Target="../comments/comment1.xml"/><Relationship Id="rId22" Type="http://schemas.openxmlformats.org/officeDocument/2006/relationships/slideLayout" Target="../slideLayouts/slideLayout4.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5.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6.xml"/><Relationship Id="rId1" Type="http://schemas.openxmlformats.org/officeDocument/2006/relationships/tags" Target="../tags/tag8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8.xml"/><Relationship Id="rId1" Type="http://schemas.openxmlformats.org/officeDocument/2006/relationships/tags" Target="../tags/tag8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0.xml"/><Relationship Id="rId1" Type="http://schemas.openxmlformats.org/officeDocument/2006/relationships/tags" Target="../tags/tag8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jpeg"/><Relationship Id="rId2" Type="http://schemas.microsoft.com/office/2007/relationships/media" Target="../media/media1.wmv"/><Relationship Id="rId1" Type="http://schemas.openxmlformats.org/officeDocument/2006/relationships/video" Target="../media/media1.wmv"/></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3.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tags" Target="../tags/tag4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6.xml"/><Relationship Id="rId1" Type="http://schemas.openxmlformats.org/officeDocument/2006/relationships/tags" Target="../tags/tag4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jpeg"/><Relationship Id="rId1" Type="http://schemas.openxmlformats.org/officeDocument/2006/relationships/tags" Target="../tags/tag4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2"/>
          <p:cNvSpPr/>
          <p:nvPr>
            <p:custDataLst>
              <p:tags r:id="rId1"/>
            </p:custDataLst>
          </p:nvPr>
        </p:nvSpPr>
        <p:spPr>
          <a:xfrm>
            <a:off x="719138" y="802005"/>
            <a:ext cx="7705725" cy="1876344"/>
          </a:xfrm>
          <a:prstGeom prst="roundRect">
            <a:avLst>
              <a:gd name="adj" fmla="val 7272"/>
            </a:avLst>
          </a:prstGeom>
          <a:solidFill>
            <a:srgbClr val="F0EFEF">
              <a:alpha val="80000"/>
            </a:srgbClr>
          </a:solidFill>
          <a:ln>
            <a:solidFill>
              <a:srgbClr val="F0EFEF"/>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0" fontAlgn="base" hangingPunct="0">
              <a:spcBef>
                <a:spcPct val="0"/>
              </a:spcBef>
              <a:spcAft>
                <a:spcPct val="0"/>
              </a:spcAft>
              <a:defRPr/>
            </a:pPr>
            <a:endParaRPr lang="zh-CN" altLang="en-US">
              <a:latin typeface="黑体" panose="02010609060101010101" pitchFamily="49" charset="-122"/>
              <a:ea typeface="黑体" panose="02010609060101010101" pitchFamily="49" charset="-122"/>
            </a:endParaRPr>
          </a:p>
        </p:txBody>
      </p:sp>
      <p:sp>
        <p:nvSpPr>
          <p:cNvPr id="6147" name="文本框 9"/>
          <p:cNvSpPr txBox="1"/>
          <p:nvPr>
            <p:custDataLst>
              <p:tags r:id="rId2"/>
            </p:custDataLst>
          </p:nvPr>
        </p:nvSpPr>
        <p:spPr>
          <a:xfrm>
            <a:off x="857013" y="1659017"/>
            <a:ext cx="7402115" cy="483870"/>
          </a:xfrm>
          <a:prstGeom prst="rect">
            <a:avLst/>
          </a:prstGeom>
          <a:noFill/>
          <a:ln w="9525">
            <a:noFill/>
          </a:ln>
        </p:spPr>
        <p:txBody>
          <a:bodyPr lIns="68580" tIns="34290" rIns="68580" bIns="3429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indent="0" algn="ctr">
              <a:spcBef>
                <a:spcPct val="0"/>
              </a:spcBef>
              <a:buNone/>
            </a:pPr>
            <a:r>
              <a:rPr lang="zh-CN" altLang="en-US" sz="2700" b="1" dirty="0">
                <a:latin typeface="黑体" panose="02010609060101010101" pitchFamily="49" charset="-122"/>
                <a:ea typeface="黑体" panose="02010609060101010101" pitchFamily="49" charset="-122"/>
              </a:rPr>
              <a:t>第</a:t>
            </a:r>
            <a:r>
              <a:rPr lang="en-US" altLang="zh-CN" sz="2700" b="1" dirty="0">
                <a:latin typeface="黑体" panose="02010609060101010101" pitchFamily="49" charset="-122"/>
                <a:ea typeface="黑体" panose="02010609060101010101" pitchFamily="49" charset="-122"/>
              </a:rPr>
              <a:t>17</a:t>
            </a:r>
            <a:r>
              <a:rPr lang="zh-CN" altLang="en-US" sz="2700" b="1" dirty="0">
                <a:latin typeface="黑体" panose="02010609060101010101" pitchFamily="49" charset="-122"/>
                <a:ea typeface="黑体" panose="02010609060101010101" pitchFamily="49" charset="-122"/>
              </a:rPr>
              <a:t>课    中国工农红军长征</a:t>
            </a:r>
            <a:endParaRPr lang="zh-CN" altLang="en-US" sz="2700" b="1" dirty="0">
              <a:latin typeface="黑体" panose="02010609060101010101" pitchFamily="49" charset="-122"/>
              <a:ea typeface="黑体" panose="02010609060101010101" pitchFamily="49" charset="-122"/>
            </a:endParaRPr>
          </a:p>
        </p:txBody>
      </p:sp>
      <p:sp>
        <p:nvSpPr>
          <p:cNvPr id="5" name="矩形: 圆角 8"/>
          <p:cNvSpPr/>
          <p:nvPr>
            <p:custDataLst>
              <p:tags r:id="rId3"/>
            </p:custDataLst>
          </p:nvPr>
        </p:nvSpPr>
        <p:spPr>
          <a:xfrm>
            <a:off x="827485" y="927021"/>
            <a:ext cx="7489031" cy="1524349"/>
          </a:xfrm>
          <a:prstGeom prst="roundRect">
            <a:avLst>
              <a:gd name="adj" fmla="val 7272"/>
            </a:avLst>
          </a:prstGeom>
          <a:noFill/>
          <a:ln>
            <a:solidFill>
              <a:srgbClr val="A09FA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0" fontAlgn="base" hangingPunct="0">
              <a:spcBef>
                <a:spcPct val="0"/>
              </a:spcBef>
              <a:spcAft>
                <a:spcPct val="0"/>
              </a:spcAft>
              <a:defRPr/>
            </a:pPr>
            <a:endParaRPr lang="zh-CN" altLang="en-US">
              <a:latin typeface="黑体" panose="02010609060101010101" pitchFamily="49" charset="-122"/>
              <a:ea typeface="黑体" panose="02010609060101010101" pitchFamily="49" charset="-122"/>
            </a:endParaRPr>
          </a:p>
        </p:txBody>
      </p:sp>
      <p:pic>
        <p:nvPicPr>
          <p:cNvPr id="37" name="图片 36" descr="W020161011329462036672.jpg"/>
          <p:cNvPicPr>
            <a:picLocks noChangeAspect="1"/>
          </p:cNvPicPr>
          <p:nvPr>
            <p:custDataLst>
              <p:tags r:id="rId4"/>
            </p:custDataLst>
          </p:nvPr>
        </p:nvPicPr>
        <p:blipFill>
          <a:blip r:embed="rId5" cstate="print"/>
          <a:stretch>
            <a:fillRect/>
          </a:stretch>
        </p:blipFill>
        <p:spPr>
          <a:xfrm>
            <a:off x="1105568" y="2815438"/>
            <a:ext cx="3177540" cy="1937861"/>
          </a:xfrm>
          <a:prstGeom prst="rect">
            <a:avLst/>
          </a:prstGeom>
        </p:spPr>
      </p:pic>
      <p:pic>
        <p:nvPicPr>
          <p:cNvPr id="4" name="图片 3" descr="res05_attpic_brief.jpg"/>
          <p:cNvPicPr>
            <a:picLocks noChangeAspect="1"/>
          </p:cNvPicPr>
          <p:nvPr>
            <p:custDataLst>
              <p:tags r:id="rId6"/>
            </p:custDataLst>
          </p:nvPr>
        </p:nvPicPr>
        <p:blipFill>
          <a:blip r:embed="rId7"/>
          <a:stretch>
            <a:fillRect/>
          </a:stretch>
        </p:blipFill>
        <p:spPr>
          <a:xfrm>
            <a:off x="4933950" y="2783052"/>
            <a:ext cx="3218498" cy="2002631"/>
          </a:xfrm>
          <a:prstGeom prst="rect">
            <a:avLst/>
          </a:prstGeom>
        </p:spPr>
      </p:pic>
      <p:sp>
        <p:nvSpPr>
          <p:cNvPr id="10" name="矩形: 圆角 11"/>
          <p:cNvSpPr/>
          <p:nvPr>
            <p:custDataLst>
              <p:tags r:id="rId8"/>
            </p:custDataLst>
          </p:nvPr>
        </p:nvSpPr>
        <p:spPr>
          <a:xfrm>
            <a:off x="1371600" y="1031132"/>
            <a:ext cx="6400800" cy="447472"/>
          </a:xfrm>
          <a:prstGeom prst="roundRect">
            <a:avLst>
              <a:gd name="adj" fmla="val 50000"/>
            </a:avLst>
          </a:prstGeom>
          <a:solidFill>
            <a:srgbClr val="C00000"/>
          </a:solidFill>
          <a:ln w="12700" cap="flat" cmpd="sng" algn="ctr">
            <a:noFill/>
            <a:prstDash val="solid"/>
            <a:miter lim="800000"/>
          </a:ln>
          <a:effectLst/>
        </p:spPr>
        <p:txBody>
          <a:bodyPr lIns="68580" tIns="34290" rIns="68580" bIns="34290" anchor="ctr"/>
          <a:lstStyle/>
          <a:p>
            <a:pPr marL="0" marR="0" lvl="0" indent="0" algn="ctr" defTabSz="914400" eaLnBrk="0" fontAlgn="base" latinLnBrk="0" hangingPunct="0">
              <a:lnSpc>
                <a:spcPct val="100000"/>
              </a:lnSpc>
              <a:spcBef>
                <a:spcPct val="0"/>
              </a:spcBef>
              <a:spcAft>
                <a:spcPct val="0"/>
              </a:spcAft>
              <a:buClrTx/>
              <a:buSzTx/>
              <a:buFontTx/>
              <a:buNone/>
              <a:defRPr/>
            </a:pPr>
            <a:r>
              <a:rPr kumimoji="0" lang="zh-CN" altLang="en-US" sz="2400" b="0" i="0" u="none" strike="noStrike" kern="0" cap="none" spc="0" normalizeH="0" baseline="0" noProof="0" dirty="0">
                <a:ln>
                  <a:noFill/>
                </a:ln>
                <a:solidFill>
                  <a:sysClr val="window" lastClr="FFFFFF"/>
                </a:solidFill>
                <a:effectLst/>
                <a:uLnTx/>
                <a:uFillTx/>
                <a:latin typeface="黑体" panose="02010609060101010101" pitchFamily="49" charset="-122"/>
                <a:ea typeface="黑体" panose="02010609060101010101" pitchFamily="49" charset="-122"/>
                <a:cs typeface="+mn-cs"/>
              </a:rPr>
              <a:t>第五单元</a:t>
            </a:r>
            <a:r>
              <a:rPr kumimoji="0" lang="en-US" altLang="zh-CN" sz="2400" b="0" i="0" u="none" strike="noStrike" kern="0" cap="none" spc="0" normalizeH="0" baseline="0" noProof="0" dirty="0">
                <a:ln>
                  <a:noFill/>
                </a:ln>
                <a:solidFill>
                  <a:sysClr val="window" lastClr="FFFFFF"/>
                </a:solidFill>
                <a:effectLst/>
                <a:uLnTx/>
                <a:uFillTx/>
                <a:latin typeface="黑体" panose="02010609060101010101" pitchFamily="49" charset="-122"/>
                <a:ea typeface="黑体" panose="02010609060101010101" pitchFamily="49" charset="-122"/>
                <a:cs typeface="+mn-cs"/>
              </a:rPr>
              <a:t> </a:t>
            </a:r>
            <a:r>
              <a:rPr kumimoji="0" lang="zh-CN" altLang="en-US" sz="2400" b="0" i="0" u="none" strike="noStrike" kern="0" cap="none" spc="0" normalizeH="0" baseline="0" noProof="0" dirty="0">
                <a:ln>
                  <a:noFill/>
                </a:ln>
                <a:solidFill>
                  <a:sysClr val="window" lastClr="FFFFFF"/>
                </a:solidFill>
                <a:effectLst/>
                <a:uLnTx/>
                <a:uFillTx/>
                <a:latin typeface="黑体" panose="02010609060101010101" pitchFamily="49" charset="-122"/>
                <a:ea typeface="黑体" panose="02010609060101010101" pitchFamily="49" charset="-122"/>
                <a:cs typeface="+mn-cs"/>
              </a:rPr>
              <a:t>国共合作到国共对立</a:t>
            </a:r>
            <a:endParaRPr kumimoji="0" lang="zh-CN" altLang="en-US" sz="2400" b="0" i="0" u="none" strike="noStrike" kern="0" cap="none" spc="0" normalizeH="0" baseline="0" noProof="0" dirty="0">
              <a:ln>
                <a:noFill/>
              </a:ln>
              <a:solidFill>
                <a:sysClr val="window" lastClr="FFFFFF"/>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飞夺泸定桥加速版">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542449" y="821532"/>
            <a:ext cx="8322945" cy="367617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video>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49116" y="888682"/>
            <a:ext cx="7543324" cy="386619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组合 38"/>
          <p:cNvGrpSpPr/>
          <p:nvPr/>
        </p:nvGrpSpPr>
        <p:grpSpPr>
          <a:xfrm>
            <a:off x="366712" y="802006"/>
            <a:ext cx="2632710" cy="1838801"/>
            <a:chOff x="-24680" y="1904700"/>
            <a:chExt cx="4032448" cy="3150719"/>
          </a:xfrm>
        </p:grpSpPr>
        <p:pic>
          <p:nvPicPr>
            <p:cNvPr id="40" name="Picture 14" descr="https://timgsa.baidu.com/timg?image&amp;quality=80&amp;size=b10000_10000&amp;sec=1511709031&amp;di=bcdbf1ca7f478b38dd527bcefb93f270&amp;src=http://img.mp.itc.cn/upload/20170705/208b99598f954d43adbde96f8ee79c13_th.jpg"/>
            <p:cNvPicPr>
              <a:picLocks noChangeAspect="1" noChangeArrowheads="1"/>
            </p:cNvPicPr>
            <p:nvPr>
              <p:custDataLst>
                <p:tags r:id="rId1"/>
              </p:custDataLst>
            </p:nvPr>
          </p:nvPicPr>
          <p:blipFill>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2916" y="1904700"/>
              <a:ext cx="3988676" cy="2864058"/>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p:cNvPicPr>
              <a:picLocks noChangeAspect="1" noChangeArrowheads="1"/>
            </p:cNvPicPr>
            <p:nvPr>
              <p:custDataLst>
                <p:tags r:id="rId4"/>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24680" y="3933056"/>
              <a:ext cx="4032448" cy="112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2" name="组合 41"/>
          <p:cNvGrpSpPr/>
          <p:nvPr/>
        </p:nvGrpSpPr>
        <p:grpSpPr>
          <a:xfrm>
            <a:off x="3020378" y="802481"/>
            <a:ext cx="3095625" cy="1843088"/>
            <a:chOff x="4035357" y="1898661"/>
            <a:chExt cx="4286250" cy="3163847"/>
          </a:xfrm>
        </p:grpSpPr>
        <p:pic>
          <p:nvPicPr>
            <p:cNvPr id="43" name="Picture 12" descr="https://timgsa.baidu.com/timg?image&amp;quality=80&amp;size=b10000_10000&amp;sec=1511708409&amp;di=b4147740e6219cbadd5850402ab911de&amp;src=http://s11.sinaimg.cn/mw690/4ab9688fgd1304875a35a&amp;690"/>
            <p:cNvPicPr>
              <a:picLocks noChangeAspect="1" noChangeArrowheads="1"/>
            </p:cNvPicPr>
            <p:nvPr>
              <p:custDataLst>
                <p:tags r:id="rId6"/>
              </p:custDataLst>
            </p:nvPr>
          </p:nvPicPr>
          <p:blipFill>
            <a:blip r:embed="rId7">
              <a:extLst>
                <a:ext uri="{28A0092B-C50C-407E-A947-70E740481C1C}">
                  <a14:useLocalDpi xmlns:a14="http://schemas.microsoft.com/office/drawing/2010/main" val="0"/>
                </a:ext>
              </a:extLst>
            </a:blip>
            <a:srcRect/>
            <a:stretch>
              <a:fillRect/>
            </a:stretch>
          </p:blipFill>
          <p:spPr bwMode="auto">
            <a:xfrm>
              <a:off x="4035357" y="1898661"/>
              <a:ext cx="4286250" cy="2876137"/>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p:cNvPicPr>
              <a:picLocks noChangeAspect="1" noChangeArrowheads="1"/>
            </p:cNvPicPr>
            <p:nvPr>
              <p:custDataLst>
                <p:tags r:id="rId8"/>
              </p:custDataLst>
            </p:nvPr>
          </p:nvPicPr>
          <p:blipFill>
            <a:blip r:embed="rId9">
              <a:extLst>
                <a:ext uri="{28A0092B-C50C-407E-A947-70E740481C1C}">
                  <a14:useLocalDpi xmlns:a14="http://schemas.microsoft.com/office/drawing/2010/main" val="0"/>
                </a:ext>
              </a:extLst>
            </a:blip>
            <a:srcRect/>
            <a:stretch>
              <a:fillRect/>
            </a:stretch>
          </p:blipFill>
          <p:spPr bwMode="auto">
            <a:xfrm>
              <a:off x="4035357" y="3940145"/>
              <a:ext cx="4286250" cy="112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5" name="组合 44"/>
          <p:cNvGrpSpPr/>
          <p:nvPr/>
        </p:nvGrpSpPr>
        <p:grpSpPr>
          <a:xfrm>
            <a:off x="6267926" y="802006"/>
            <a:ext cx="2540318" cy="1838801"/>
            <a:chOff x="8365372" y="1900697"/>
            <a:chExt cx="3831021" cy="3154722"/>
          </a:xfrm>
        </p:grpSpPr>
        <p:pic>
          <p:nvPicPr>
            <p:cNvPr id="46" name="Picture 10" descr="https://timgsa.baidu.com/timg?image&amp;quality=80&amp;size=b9999_10000&amp;sec=1511718147106&amp;di=c15b07f088f7c44c4665af7fbc791e06&amp;imgtype=0&amp;src=http%3A%2F%2Fimg01.cztv.com%2F201610%2F12%2F514cb3983f38c18185c314303c36efac.jpg"/>
            <p:cNvPicPr>
              <a:picLocks noChangeAspect="1" noChangeArrowheads="1"/>
            </p:cNvPicPr>
            <p:nvPr>
              <p:custDataLst>
                <p:tags r:id="rId10"/>
              </p:custDataLst>
            </p:nvPr>
          </p:nvPicPr>
          <p:blipFill rotWithShape="1">
            <a:blip r:embed="rId11" cstate="print">
              <a:extLst>
                <a:ext uri="{28A0092B-C50C-407E-A947-70E740481C1C}">
                  <a14:useLocalDpi xmlns:a14="http://schemas.microsoft.com/office/drawing/2010/main" val="0"/>
                </a:ext>
              </a:extLst>
            </a:blip>
            <a:srcRect l="3485" r="17370"/>
            <a:stretch>
              <a:fillRect/>
            </a:stretch>
          </p:blipFill>
          <p:spPr bwMode="auto">
            <a:xfrm>
              <a:off x="8365372" y="1900697"/>
              <a:ext cx="3831021" cy="287206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5"/>
            <p:cNvPicPr>
              <a:picLocks noChangeAspect="1" noChangeArrowheads="1"/>
            </p:cNvPicPr>
            <p:nvPr>
              <p:custDataLst>
                <p:tags r:id="rId12"/>
              </p:custDataLst>
            </p:nvPr>
          </p:nvPicPr>
          <p:blipFill>
            <a:blip r:embed="rId13" cstate="print">
              <a:extLst>
                <a:ext uri="{28A0092B-C50C-407E-A947-70E740481C1C}">
                  <a14:useLocalDpi xmlns:a14="http://schemas.microsoft.com/office/drawing/2010/main" val="0"/>
                </a:ext>
              </a:extLst>
            </a:blip>
            <a:srcRect/>
            <a:stretch>
              <a:fillRect/>
            </a:stretch>
          </p:blipFill>
          <p:spPr bwMode="auto">
            <a:xfrm>
              <a:off x="8367343" y="3933056"/>
              <a:ext cx="3829050" cy="1122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1" name="Picture 8" descr="https://timgsa.baidu.com/timg?image&amp;quality=80&amp;size=b9999_10000&amp;sec=1511718084319&amp;di=4c454faa51e22cddefe0e5e5ff2b7f2d&amp;imgtype=0&amp;src=http%3A%2F%2Fp0.ifengimg.com%2Fa%2F2016_44%2Ff3082b4fd2eb77f_size66_w600_h404.jpg"/>
          <p:cNvPicPr>
            <a:picLocks noChangeAspect="1" noChangeArrowheads="1"/>
          </p:cNvPicPr>
          <p:nvPr>
            <p:custDataLst>
              <p:tags r:id="rId14"/>
            </p:custDataLst>
          </p:nvPr>
        </p:nvPicPr>
        <p:blipFill>
          <a:blip r:embed="rId15">
            <a:extLst>
              <a:ext uri="{BEBA8EAE-BF5A-486C-A8C5-ECC9F3942E4B}">
                <a14:imgProps xmlns:a14="http://schemas.microsoft.com/office/drawing/2010/main">
                  <a14:imgLayer r:embed="rId16">
                    <a14:imgEffect>
                      <a14:saturation sat="300000"/>
                    </a14:imgEffect>
                  </a14:imgLayer>
                </a14:imgProps>
              </a:ext>
              <a:ext uri="{28A0092B-C50C-407E-A947-70E740481C1C}">
                <a14:useLocalDpi xmlns:a14="http://schemas.microsoft.com/office/drawing/2010/main" val="0"/>
              </a:ext>
            </a:extLst>
          </a:blip>
          <a:srcRect/>
          <a:stretch>
            <a:fillRect/>
          </a:stretch>
        </p:blipFill>
        <p:spPr bwMode="auto">
          <a:xfrm>
            <a:off x="354331" y="2927985"/>
            <a:ext cx="2665571" cy="189261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 descr="https://timgsa.baidu.com/timg?image&amp;quality=80&amp;size=b9999_10000&amp;sec=1511718943796&amp;di=5a07f5cdc18e191bc2bdfa8a9f8b683a&amp;imgtype=0&amp;src=http%3A%2F%2Fphotocdn.sohu.com%2F20160831%2FImg466967158.jpg"/>
          <p:cNvPicPr>
            <a:picLocks noChangeAspect="1" noChangeArrowheads="1"/>
          </p:cNvPicPr>
          <p:nvPr>
            <p:custDataLst>
              <p:tags r:id="rId17"/>
            </p:custDataLst>
          </p:nvPr>
        </p:nvPicPr>
        <p:blipFill>
          <a:blip r:embed="rId18">
            <a:extLst>
              <a:ext uri="{28A0092B-C50C-407E-A947-70E740481C1C}">
                <a14:useLocalDpi xmlns:a14="http://schemas.microsoft.com/office/drawing/2010/main" val="0"/>
              </a:ext>
            </a:extLst>
          </a:blip>
          <a:srcRect/>
          <a:stretch>
            <a:fillRect/>
          </a:stretch>
        </p:blipFill>
        <p:spPr bwMode="auto">
          <a:xfrm>
            <a:off x="3148013" y="2927986"/>
            <a:ext cx="2968466" cy="1892141"/>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https://timgsa.baidu.com/timg?image&amp;quality=80&amp;size=b10000_10000&amp;sec=1511708312&amp;di=4427d8b0e257422fb5a19efdd5f7672c&amp;src=http://i.dimg.cc/21/48/2c/9c/b9/c6/fd/90/14/a5/31/6b/a6/14/74/94.jpg"/>
          <p:cNvPicPr>
            <a:picLocks noChangeAspect="1" noChangeArrowheads="1"/>
          </p:cNvPicPr>
          <p:nvPr>
            <p:custDataLst>
              <p:tags r:id="rId19"/>
            </p:custDataLst>
          </p:nvPr>
        </p:nvPicPr>
        <p:blipFill rotWithShape="1">
          <a:blip r:embed="rId20" cstate="print">
            <a:extLst>
              <a:ext uri="{28A0092B-C50C-407E-A947-70E740481C1C}">
                <a14:useLocalDpi xmlns:a14="http://schemas.microsoft.com/office/drawing/2010/main" val="0"/>
              </a:ext>
            </a:extLst>
          </a:blip>
          <a:srcRect l="949" r="4479"/>
          <a:stretch>
            <a:fillRect/>
          </a:stretch>
        </p:blipFill>
        <p:spPr bwMode="auto">
          <a:xfrm>
            <a:off x="6274594" y="2927986"/>
            <a:ext cx="2552224" cy="1892141"/>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custDataLst>
              <p:tags r:id="rId21"/>
            </p:custDataLst>
          </p:nvPr>
        </p:nvPicPr>
        <p:blipFill>
          <a:blip r:embed="rId22"/>
          <a:stretch>
            <a:fillRect/>
          </a:stretch>
        </p:blipFill>
        <p:spPr>
          <a:xfrm>
            <a:off x="112525" y="2302093"/>
            <a:ext cx="9039628" cy="92362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0-#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barn(inVertical)">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2423" y="1481791"/>
            <a:ext cx="8478679" cy="3336131"/>
          </a:xfrm>
          <a:prstGeom prst="rect">
            <a:avLst/>
          </a:prstGeom>
          <a:noFill/>
        </p:spPr>
        <p:txBody>
          <a:bodyPr wrap="square" lIns="68580" tIns="34290" rIns="68580" bIns="34290" rtlCol="0">
            <a:noAutofit/>
          </a:bodyPr>
          <a:lstStyle/>
          <a:p>
            <a:pPr>
              <a:lnSpc>
                <a:spcPct val="120000"/>
              </a:lnSpc>
            </a:pPr>
            <a:r>
              <a:rPr lang="zh-CN" altLang="en-US" sz="1800" b="1" dirty="0">
                <a:latin typeface="黑体" panose="02010609060101010101" pitchFamily="49" charset="-122"/>
                <a:ea typeface="黑体" panose="02010609060101010101" pitchFamily="49" charset="-122"/>
                <a:cs typeface="江西拙楷3.0" charset="-122"/>
                <a:sym typeface="+mn-ea"/>
              </a:rPr>
              <a:t>材料一：</a:t>
            </a:r>
            <a:r>
              <a:rPr lang="zh-CN" altLang="en-US" sz="1800" dirty="0">
                <a:latin typeface="黑体" panose="02010609060101010101" pitchFamily="49" charset="-122"/>
                <a:ea typeface="黑体" panose="02010609060101010101" pitchFamily="49" charset="-122"/>
                <a:cs typeface="江西拙楷3.0" charset="-122"/>
                <a:sym typeface="+mn-ea"/>
              </a:rPr>
              <a:t>长征是宣言书，长征是宣传队，长征是播种机</a:t>
            </a:r>
            <a:r>
              <a:rPr lang="en-US" altLang="zh-CN" sz="1800" dirty="0">
                <a:latin typeface="黑体" panose="02010609060101010101" pitchFamily="49" charset="-122"/>
                <a:ea typeface="黑体" panose="02010609060101010101" pitchFamily="49" charset="-122"/>
                <a:cs typeface="江西拙楷3.0" charset="-122"/>
                <a:sym typeface="+mn-ea"/>
              </a:rPr>
              <a:t>……</a:t>
            </a:r>
            <a:r>
              <a:rPr lang="zh-CN" altLang="en-US" sz="1800" dirty="0">
                <a:latin typeface="黑体" panose="02010609060101010101" pitchFamily="49" charset="-122"/>
                <a:ea typeface="黑体" panose="02010609060101010101" pitchFamily="49" charset="-122"/>
                <a:cs typeface="江西拙楷3.0" charset="-122"/>
                <a:sym typeface="+mn-ea"/>
              </a:rPr>
              <a:t>长征是以我们的胜利、敌人失败的结果而告终的。</a:t>
            </a:r>
            <a:r>
              <a:rPr lang="en-US" altLang="zh-CN" sz="1800" dirty="0">
                <a:latin typeface="黑体" panose="02010609060101010101" pitchFamily="49" charset="-122"/>
                <a:ea typeface="黑体" panose="02010609060101010101" pitchFamily="49" charset="-122"/>
                <a:cs typeface="江西拙楷3.0" charset="-122"/>
                <a:sym typeface="+mn-ea"/>
              </a:rPr>
              <a:t>                </a:t>
            </a:r>
            <a:endParaRPr lang="en-US" altLang="zh-CN" sz="1800" dirty="0">
              <a:latin typeface="黑体" panose="02010609060101010101" pitchFamily="49" charset="-122"/>
              <a:ea typeface="黑体" panose="02010609060101010101" pitchFamily="49" charset="-122"/>
              <a:cs typeface="江西拙楷3.0" charset="-122"/>
              <a:sym typeface="+mn-ea"/>
            </a:endParaRPr>
          </a:p>
          <a:p>
            <a:pPr>
              <a:lnSpc>
                <a:spcPct val="120000"/>
              </a:lnSpc>
            </a:pPr>
            <a:r>
              <a:rPr lang="en-US" altLang="zh-CN" sz="1800" dirty="0">
                <a:latin typeface="黑体" panose="02010609060101010101" pitchFamily="49" charset="-122"/>
                <a:ea typeface="黑体" panose="02010609060101010101" pitchFamily="49" charset="-122"/>
                <a:cs typeface="江西拙楷3.0" charset="-122"/>
                <a:sym typeface="+mn-ea"/>
              </a:rPr>
              <a:t>                                   ——</a:t>
            </a:r>
            <a:r>
              <a:rPr lang="zh-CN" altLang="en-US" sz="1800" dirty="0">
                <a:latin typeface="黑体" panose="02010609060101010101" pitchFamily="49" charset="-122"/>
                <a:ea typeface="黑体" panose="02010609060101010101" pitchFamily="49" charset="-122"/>
                <a:cs typeface="江西拙楷3.0" charset="-122"/>
                <a:sym typeface="+mn-ea"/>
              </a:rPr>
              <a:t>毛泽东《论反对日本帝国主义的策略》</a:t>
            </a:r>
            <a:endParaRPr lang="zh-CN" altLang="en-US" sz="1800" dirty="0">
              <a:latin typeface="黑体" panose="02010609060101010101" pitchFamily="49" charset="-122"/>
              <a:ea typeface="黑体" panose="02010609060101010101" pitchFamily="49" charset="-122"/>
              <a:cs typeface="江西拙楷3.0" charset="-122"/>
            </a:endParaRPr>
          </a:p>
          <a:p>
            <a:pPr>
              <a:lnSpc>
                <a:spcPct val="120000"/>
              </a:lnSpc>
            </a:pPr>
            <a:r>
              <a:rPr lang="zh-CN" altLang="en-US" sz="1800" b="1" dirty="0">
                <a:latin typeface="黑体" panose="02010609060101010101" pitchFamily="49" charset="-122"/>
                <a:ea typeface="黑体" panose="02010609060101010101" pitchFamily="49" charset="-122"/>
                <a:cs typeface="江西拙楷3.0" charset="-122"/>
                <a:sym typeface="+mn-ea"/>
              </a:rPr>
              <a:t>材料二：</a:t>
            </a:r>
            <a:r>
              <a:rPr lang="zh-CN" altLang="en-US" sz="1800" dirty="0">
                <a:latin typeface="黑体" panose="02010609060101010101" pitchFamily="49" charset="-122"/>
                <a:ea typeface="黑体" panose="02010609060101010101" pitchFamily="49" charset="-122"/>
                <a:cs typeface="江西拙楷3.0" charset="-122"/>
                <a:sym typeface="+mn-ea"/>
              </a:rPr>
              <a:t>长征是一个革命的大熔炉，培养和锻造了党和红军的大批骨干，他们在以后的抗日战争和解放战争中，在创立和建设社会主义新中国的斗争中，发挥了巨大的作用。</a:t>
            </a:r>
            <a:r>
              <a:rPr lang="en-US" altLang="zh-CN" sz="1800" dirty="0">
                <a:latin typeface="黑体" panose="02010609060101010101" pitchFamily="49" charset="-122"/>
                <a:ea typeface="黑体" panose="02010609060101010101" pitchFamily="49" charset="-122"/>
                <a:cs typeface="江西拙楷3.0" charset="-122"/>
                <a:sym typeface="+mn-ea"/>
              </a:rPr>
              <a:t>                           </a:t>
            </a:r>
            <a:endParaRPr lang="en-US" altLang="zh-CN" sz="1800" dirty="0">
              <a:latin typeface="黑体" panose="02010609060101010101" pitchFamily="49" charset="-122"/>
              <a:ea typeface="黑体" panose="02010609060101010101" pitchFamily="49" charset="-122"/>
              <a:cs typeface="江西拙楷3.0" charset="-122"/>
              <a:sym typeface="+mn-ea"/>
            </a:endParaRPr>
          </a:p>
          <a:p>
            <a:pPr>
              <a:lnSpc>
                <a:spcPct val="120000"/>
              </a:lnSpc>
            </a:pPr>
            <a:r>
              <a:rPr lang="en-US" altLang="zh-CN" sz="1800" dirty="0">
                <a:latin typeface="黑体" panose="02010609060101010101" pitchFamily="49" charset="-122"/>
                <a:ea typeface="黑体" panose="02010609060101010101" pitchFamily="49" charset="-122"/>
                <a:cs typeface="江西拙楷3.0" charset="-122"/>
                <a:sym typeface="+mn-ea"/>
              </a:rPr>
              <a:t>                            ——</a:t>
            </a:r>
            <a:r>
              <a:rPr lang="zh-CN" altLang="en-US" sz="1800" dirty="0">
                <a:latin typeface="黑体" panose="02010609060101010101" pitchFamily="49" charset="-122"/>
                <a:ea typeface="黑体" panose="02010609060101010101" pitchFamily="49" charset="-122"/>
                <a:cs typeface="江西拙楷3.0" charset="-122"/>
                <a:sym typeface="+mn-ea"/>
              </a:rPr>
              <a:t>郑广瑾、方十可《中国工农红军长征记》</a:t>
            </a:r>
            <a:endParaRPr lang="zh-CN" altLang="en-US" sz="1800" dirty="0">
              <a:latin typeface="黑体" panose="02010609060101010101" pitchFamily="49" charset="-122"/>
              <a:ea typeface="黑体" panose="02010609060101010101" pitchFamily="49" charset="-122"/>
              <a:cs typeface="江西拙楷3.0" charset="-122"/>
            </a:endParaRPr>
          </a:p>
          <a:p>
            <a:pPr>
              <a:lnSpc>
                <a:spcPct val="120000"/>
              </a:lnSpc>
            </a:pPr>
            <a:r>
              <a:rPr lang="zh-CN" altLang="en-US" sz="1800" b="1" dirty="0">
                <a:latin typeface="黑体" panose="02010609060101010101" pitchFamily="49" charset="-122"/>
                <a:ea typeface="黑体" panose="02010609060101010101" pitchFamily="49" charset="-122"/>
                <a:cs typeface="江西拙楷3.0" charset="-122"/>
              </a:rPr>
              <a:t>材料三：</a:t>
            </a:r>
            <a:r>
              <a:rPr lang="zh-CN" altLang="en-US" sz="1800" dirty="0">
                <a:latin typeface="黑体" panose="02010609060101010101" pitchFamily="49" charset="-122"/>
                <a:ea typeface="黑体" panose="02010609060101010101" pitchFamily="49" charset="-122"/>
                <a:cs typeface="江西拙楷3.0" charset="-122"/>
              </a:rPr>
              <a:t>长征是人类活动史上无可比拟的，举世无双的</a:t>
            </a:r>
            <a:r>
              <a:rPr lang="en-US" altLang="zh-CN" sz="1800" dirty="0">
                <a:latin typeface="黑体" panose="02010609060101010101" pitchFamily="49" charset="-122"/>
                <a:ea typeface="黑体" panose="02010609060101010101" pitchFamily="49" charset="-122"/>
                <a:cs typeface="江西拙楷3.0" charset="-122"/>
              </a:rPr>
              <a:t>……</a:t>
            </a:r>
            <a:r>
              <a:rPr lang="zh-CN" altLang="en-US" sz="1800" dirty="0">
                <a:latin typeface="黑体" panose="02010609060101010101" pitchFamily="49" charset="-122"/>
                <a:ea typeface="黑体" panose="02010609060101010101" pitchFamily="49" charset="-122"/>
                <a:cs typeface="江西拙楷3.0" charset="-122"/>
              </a:rPr>
              <a:t>是人类有文字记载以来最令人振奋的大无畏事迹</a:t>
            </a:r>
            <a:r>
              <a:rPr lang="en-US" altLang="zh-CN" sz="1800" dirty="0">
                <a:latin typeface="黑体" panose="02010609060101010101" pitchFamily="49" charset="-122"/>
                <a:ea typeface="黑体" panose="02010609060101010101" pitchFamily="49" charset="-122"/>
                <a:cs typeface="江西拙楷3.0" charset="-122"/>
              </a:rPr>
              <a:t>……</a:t>
            </a:r>
            <a:r>
              <a:rPr lang="zh-CN" altLang="en-US" sz="1800" dirty="0">
                <a:latin typeface="黑体" panose="02010609060101010101" pitchFamily="49" charset="-122"/>
                <a:ea typeface="黑体" panose="02010609060101010101" pitchFamily="49" charset="-122"/>
                <a:cs typeface="江西拙楷3.0" charset="-122"/>
              </a:rPr>
              <a:t>它将成为人类坚定无畏的丰碑流传于世。</a:t>
            </a:r>
            <a:endParaRPr lang="zh-CN" altLang="en-US" sz="1800" dirty="0">
              <a:latin typeface="黑体" panose="02010609060101010101" pitchFamily="49" charset="-122"/>
              <a:ea typeface="黑体" panose="02010609060101010101" pitchFamily="49" charset="-122"/>
              <a:cs typeface="江西拙楷3.0" charset="-122"/>
            </a:endParaRPr>
          </a:p>
          <a:p>
            <a:pPr algn="r">
              <a:lnSpc>
                <a:spcPct val="120000"/>
              </a:lnSpc>
            </a:pPr>
            <a:r>
              <a:rPr lang="en-US" altLang="zh-CN" sz="1800" dirty="0">
                <a:latin typeface="黑体" panose="02010609060101010101" pitchFamily="49" charset="-122"/>
                <a:ea typeface="黑体" panose="02010609060101010101" pitchFamily="49" charset="-122"/>
                <a:cs typeface="江西拙楷3.0" charset="-122"/>
              </a:rPr>
              <a:t>——</a:t>
            </a:r>
            <a:r>
              <a:rPr lang="zh-CN" altLang="en-US" sz="1800" dirty="0">
                <a:latin typeface="黑体" panose="02010609060101010101" pitchFamily="49" charset="-122"/>
                <a:ea typeface="黑体" panose="02010609060101010101" pitchFamily="49" charset="-122"/>
                <a:cs typeface="江西拙楷3.0" charset="-122"/>
              </a:rPr>
              <a:t>【美】哈里森</a:t>
            </a:r>
            <a:r>
              <a:rPr lang="en-US" altLang="zh-CN" sz="1800" dirty="0">
                <a:latin typeface="黑体" panose="02010609060101010101" pitchFamily="49" charset="-122"/>
                <a:ea typeface="黑体" panose="02010609060101010101" pitchFamily="49" charset="-122"/>
                <a:cs typeface="江西拙楷3.0" charset="-122"/>
              </a:rPr>
              <a:t>·</a:t>
            </a:r>
            <a:r>
              <a:rPr lang="zh-CN" altLang="en-US" sz="1800" dirty="0">
                <a:latin typeface="黑体" panose="02010609060101010101" pitchFamily="49" charset="-122"/>
                <a:ea typeface="黑体" panose="02010609060101010101" pitchFamily="49" charset="-122"/>
                <a:cs typeface="江西拙楷3.0" charset="-122"/>
              </a:rPr>
              <a:t>索尔兹伯里著，过家鼎等译《长征</a:t>
            </a:r>
            <a:r>
              <a:rPr lang="en-US" altLang="zh-CN" sz="1800" dirty="0">
                <a:latin typeface="黑体" panose="02010609060101010101" pitchFamily="49" charset="-122"/>
                <a:ea typeface="黑体" panose="02010609060101010101" pitchFamily="49" charset="-122"/>
                <a:cs typeface="江西拙楷3.0" charset="-122"/>
              </a:rPr>
              <a:t>——</a:t>
            </a:r>
            <a:r>
              <a:rPr lang="zh-CN" altLang="en-US" sz="1800" dirty="0">
                <a:latin typeface="黑体" panose="02010609060101010101" pitchFamily="49" charset="-122"/>
                <a:ea typeface="黑体" panose="02010609060101010101" pitchFamily="49" charset="-122"/>
                <a:cs typeface="江西拙楷3.0" charset="-122"/>
              </a:rPr>
              <a:t>前所未闻的故事</a:t>
            </a:r>
            <a:r>
              <a:rPr lang="zh-CN" altLang="en-US" sz="2100" dirty="0">
                <a:latin typeface="黑体" panose="02010609060101010101" pitchFamily="49" charset="-122"/>
                <a:ea typeface="黑体" panose="02010609060101010101" pitchFamily="49" charset="-122"/>
                <a:cs typeface="江西拙楷3.0" charset="-122"/>
              </a:rPr>
              <a:t>》</a:t>
            </a:r>
            <a:endParaRPr lang="zh-CN" altLang="en-US" sz="2100" dirty="0">
              <a:latin typeface="黑体" panose="02010609060101010101" pitchFamily="49" charset="-122"/>
              <a:ea typeface="黑体" panose="02010609060101010101" pitchFamily="49" charset="-122"/>
              <a:cs typeface="江西拙楷3.0" charset="-122"/>
            </a:endParaRPr>
          </a:p>
        </p:txBody>
      </p:sp>
      <p:sp>
        <p:nvSpPr>
          <p:cNvPr id="2" name="矩形 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矩形 14"/>
          <p:cNvSpPr/>
          <p:nvPr/>
        </p:nvSpPr>
        <p:spPr>
          <a:xfrm>
            <a:off x="440531" y="1139667"/>
            <a:ext cx="7834313" cy="3967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r>
              <a:rPr lang="zh-CN" altLang="en-US" sz="1800" b="1" dirty="0">
                <a:solidFill>
                  <a:srgbClr val="0070C0"/>
                </a:solidFill>
                <a:latin typeface="黑体" panose="02010609060101010101" pitchFamily="49" charset="-122"/>
                <a:ea typeface="黑体" panose="02010609060101010101" pitchFamily="49" charset="-122"/>
              </a:rPr>
              <a:t>结合教材及以下材料，思考长征有什么历史意义？</a:t>
            </a:r>
            <a:endParaRPr lang="zh-CN" altLang="en-US" sz="1800" b="1" dirty="0">
              <a:solidFill>
                <a:srgbClr val="0070C0"/>
              </a:solidFill>
              <a:latin typeface="黑体" panose="02010609060101010101" pitchFamily="49" charset="-122"/>
              <a:ea typeface="黑体" panose="02010609060101010101" pitchFamily="49" charset="-122"/>
            </a:endParaRPr>
          </a:p>
        </p:txBody>
      </p:sp>
      <p:sp>
        <p:nvSpPr>
          <p:cNvPr id="4" name="文本框 3"/>
          <p:cNvSpPr txBox="1"/>
          <p:nvPr/>
        </p:nvSpPr>
        <p:spPr>
          <a:xfrm>
            <a:off x="441007" y="732473"/>
            <a:ext cx="6308408" cy="437674"/>
          </a:xfrm>
          <a:prstGeom prst="rect">
            <a:avLst/>
          </a:prstGeom>
          <a:noFill/>
        </p:spPr>
        <p:txBody>
          <a:bodyPr wrap="square" lIns="68580" tIns="34290" rIns="68580" bIns="34290" rtlCol="0" anchor="t">
            <a:spAutoFit/>
          </a:bodyPr>
          <a:lstStyle/>
          <a:p>
            <a:r>
              <a:rPr lang="zh-CN" altLang="en-US" sz="2400" b="1" dirty="0">
                <a:latin typeface="黑体" panose="02010609060101010101" pitchFamily="49" charset="-122"/>
                <a:ea typeface="黑体" panose="02010609060101010101" pitchFamily="49" charset="-122"/>
                <a:sym typeface="+mn-ea"/>
              </a:rPr>
              <a:t>三、胜利会师，永铸丰碑</a:t>
            </a:r>
            <a:endParaRPr lang="zh-CN" altLang="en-US" sz="2400" b="1" dirty="0">
              <a:latin typeface="黑体" panose="02010609060101010101" pitchFamily="49" charset="-122"/>
              <a:ea typeface="黑体" panose="02010609060101010101" pitchFamily="49" charset="-122"/>
              <a:sym typeface="+mn-ea"/>
            </a:endParaRPr>
          </a:p>
        </p:txBody>
      </p:sp>
      <p:sp useBgFill="1">
        <p:nvSpPr>
          <p:cNvPr id="8" name="圆角矩形 7"/>
          <p:cNvSpPr/>
          <p:nvPr/>
        </p:nvSpPr>
        <p:spPr>
          <a:xfrm>
            <a:off x="1361123" y="1577428"/>
            <a:ext cx="6913721" cy="496253"/>
          </a:xfrm>
          <a:prstGeom prst="roundRect">
            <a:avLst/>
          </a:prstGeom>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dirty="0">
                <a:solidFill>
                  <a:srgbClr val="C00000"/>
                </a:solidFill>
                <a:latin typeface="黑体" panose="02010609060101010101" pitchFamily="49" charset="-122"/>
                <a:ea typeface="黑体" panose="02010609060101010101" pitchFamily="49" charset="-122"/>
                <a:cs typeface="江西拙楷3.0" charset="-122"/>
                <a:sym typeface="+mn-ea"/>
              </a:rPr>
              <a:t>粉碎了国民党反动派消灭红军的企图，播下了革命种子</a:t>
            </a:r>
            <a:endParaRPr lang="zh-CN" altLang="en-US" sz="2100" dirty="0"/>
          </a:p>
        </p:txBody>
      </p:sp>
      <p:sp useBgFill="1">
        <p:nvSpPr>
          <p:cNvPr id="9" name="圆角矩形 8"/>
          <p:cNvSpPr/>
          <p:nvPr/>
        </p:nvSpPr>
        <p:spPr>
          <a:xfrm>
            <a:off x="1361123" y="3934301"/>
            <a:ext cx="6868954" cy="496253"/>
          </a:xfrm>
          <a:prstGeom prst="roundRect">
            <a:avLst/>
          </a:prstGeom>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20000"/>
              </a:lnSpc>
            </a:pPr>
            <a:r>
              <a:rPr lang="zh-CN" altLang="en-US" sz="2100" b="1" dirty="0">
                <a:solidFill>
                  <a:srgbClr val="C00000"/>
                </a:solidFill>
                <a:latin typeface="黑体" panose="02010609060101010101" pitchFamily="49" charset="-122"/>
                <a:ea typeface="黑体" panose="02010609060101010101" pitchFamily="49" charset="-122"/>
                <a:cs typeface="江西拙楷3.0" charset="-122"/>
                <a:sym typeface="+mn-ea"/>
              </a:rPr>
              <a:t>保存了党和红军的基干力量，使中国革命转危为安。</a:t>
            </a:r>
            <a:endParaRPr lang="zh-CN" altLang="en-US" sz="2100" dirty="0"/>
          </a:p>
        </p:txBody>
      </p:sp>
      <p:sp useBgFill="1">
        <p:nvSpPr>
          <p:cNvPr id="11" name="圆角矩形 10"/>
          <p:cNvSpPr/>
          <p:nvPr/>
        </p:nvSpPr>
        <p:spPr>
          <a:xfrm>
            <a:off x="703746" y="2625454"/>
            <a:ext cx="7819549" cy="496253"/>
          </a:xfrm>
          <a:prstGeom prst="roundRect">
            <a:avLst/>
          </a:prstGeom>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lnSpc>
                <a:spcPct val="120000"/>
              </a:lnSpc>
            </a:pPr>
            <a:r>
              <a:rPr lang="zh-CN" altLang="en-US" sz="2100" b="1" dirty="0">
                <a:solidFill>
                  <a:srgbClr val="C00000"/>
                </a:solidFill>
                <a:latin typeface="黑体" panose="02010609060101010101" pitchFamily="49" charset="-122"/>
                <a:ea typeface="黑体" panose="02010609060101010101" pitchFamily="49" charset="-122"/>
                <a:cs typeface="江西拙楷3.0" charset="-122"/>
                <a:sym typeface="+mn-ea"/>
              </a:rPr>
              <a:t>铸就了长征精神，打开了中国革命的新局面。</a:t>
            </a:r>
            <a:endParaRPr lang="zh-CN" altLang="en-US" sz="21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out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out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7669" y="1323976"/>
            <a:ext cx="8399145" cy="8558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20000"/>
              </a:lnSpc>
            </a:pPr>
            <a:r>
              <a:rPr lang="zh-CN" altLang="en-US" sz="2400" b="1" dirty="0">
                <a:solidFill>
                  <a:schemeClr val="tx1"/>
                </a:solidFill>
                <a:latin typeface="黑体" panose="02010609060101010101" pitchFamily="49" charset="-122"/>
                <a:ea typeface="黑体" panose="02010609060101010101" pitchFamily="49" charset="-122"/>
              </a:rPr>
              <a:t>小组讨论：</a:t>
            </a:r>
            <a:r>
              <a:rPr lang="zh-CN" altLang="en-US" sz="2400" b="1" dirty="0">
                <a:solidFill>
                  <a:schemeClr val="tx1"/>
                </a:solidFill>
                <a:latin typeface="黑体" panose="02010609060101010101" pitchFamily="49" charset="-122"/>
                <a:ea typeface="黑体" panose="02010609060101010101" pitchFamily="49" charset="-122"/>
                <a:sym typeface="+mn-ea"/>
              </a:rPr>
              <a:t>请同学们结合本课所学史实说明长征途中铸就了怎样的长征精神？作为中学生我们应该如何发扬长征精神？</a:t>
            </a:r>
            <a:endParaRPr lang="zh-CN" altLang="en-US" sz="2400" b="1" dirty="0">
              <a:solidFill>
                <a:schemeClr val="tx1"/>
              </a:solidFill>
              <a:latin typeface="黑体" panose="02010609060101010101" pitchFamily="49" charset="-122"/>
              <a:ea typeface="黑体" panose="02010609060101010101" pitchFamily="49" charset="-122"/>
              <a:sym typeface="+mn-ea"/>
            </a:endParaRPr>
          </a:p>
        </p:txBody>
      </p:sp>
      <p:sp>
        <p:nvSpPr>
          <p:cNvPr id="2" name="文本框 1"/>
          <p:cNvSpPr txBox="1"/>
          <p:nvPr/>
        </p:nvSpPr>
        <p:spPr>
          <a:xfrm>
            <a:off x="463518" y="757609"/>
            <a:ext cx="6416993" cy="437674"/>
          </a:xfrm>
          <a:prstGeom prst="rect">
            <a:avLst/>
          </a:prstGeom>
          <a:noFill/>
        </p:spPr>
        <p:txBody>
          <a:bodyPr wrap="square" lIns="68580" tIns="34290" rIns="68580" bIns="34290" rtlCol="0" anchor="t">
            <a:spAutoFit/>
          </a:bodyPr>
          <a:lstStyle/>
          <a:p>
            <a:r>
              <a:rPr lang="zh-CN" altLang="en-US" sz="2400" b="1" dirty="0">
                <a:latin typeface="黑体" panose="02010609060101010101" pitchFamily="49" charset="-122"/>
                <a:ea typeface="黑体" panose="02010609060101010101" pitchFamily="49" charset="-122"/>
                <a:sym typeface="+mn-ea"/>
              </a:rPr>
              <a:t>三、胜利会师，永铸丰碑</a:t>
            </a:r>
            <a:endParaRPr lang="zh-CN" altLang="en-US" sz="2400" b="1" dirty="0">
              <a:latin typeface="黑体" panose="02010609060101010101" pitchFamily="49" charset="-122"/>
              <a:ea typeface="黑体" panose="02010609060101010101" pitchFamily="49" charset="-122"/>
              <a:sym typeface="+mn-ea"/>
            </a:endParaRPr>
          </a:p>
        </p:txBody>
      </p:sp>
      <p:pic>
        <p:nvPicPr>
          <p:cNvPr id="10" name="图片 9" descr="精神 (1)"/>
          <p:cNvPicPr>
            <a:picLocks noChangeAspect="1"/>
          </p:cNvPicPr>
          <p:nvPr>
            <p:custDataLst>
              <p:tags r:id="rId1"/>
            </p:custDataLst>
          </p:nvPr>
        </p:nvPicPr>
        <p:blipFill>
          <a:blip r:embed="rId2"/>
          <a:srcRect/>
          <a:stretch>
            <a:fillRect/>
          </a:stretch>
        </p:blipFill>
        <p:spPr>
          <a:xfrm>
            <a:off x="532923" y="2055019"/>
            <a:ext cx="1401128" cy="2590800"/>
          </a:xfrm>
          <a:prstGeom prst="rect">
            <a:avLst/>
          </a:prstGeom>
        </p:spPr>
      </p:pic>
      <p:pic>
        <p:nvPicPr>
          <p:cNvPr id="5" name="图片 4" descr="精神 (1)"/>
          <p:cNvPicPr>
            <a:picLocks noChangeAspect="1"/>
          </p:cNvPicPr>
          <p:nvPr>
            <p:custDataLst>
              <p:tags r:id="rId3"/>
            </p:custDataLst>
          </p:nvPr>
        </p:nvPicPr>
        <p:blipFill>
          <a:blip r:embed="rId4"/>
          <a:srcRect/>
          <a:stretch>
            <a:fillRect/>
          </a:stretch>
        </p:blipFill>
        <p:spPr>
          <a:xfrm>
            <a:off x="1934051" y="2538889"/>
            <a:ext cx="729615" cy="1589723"/>
          </a:xfrm>
          <a:prstGeom prst="rect">
            <a:avLst/>
          </a:prstGeom>
        </p:spPr>
      </p:pic>
      <p:sp>
        <p:nvSpPr>
          <p:cNvPr id="6" name="MH_Text_1"/>
          <p:cNvSpPr>
            <a:spLocks noChangeArrowheads="1"/>
          </p:cNvSpPr>
          <p:nvPr>
            <p:custDataLst>
              <p:tags r:id="rId5"/>
            </p:custDataLst>
          </p:nvPr>
        </p:nvSpPr>
        <p:spPr bwMode="auto">
          <a:xfrm>
            <a:off x="3036094" y="2203609"/>
            <a:ext cx="5269230" cy="517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rgbClr val="0070C0"/>
                </a:solidFill>
                <a:latin typeface="黑体" panose="02010609060101010101" pitchFamily="49" charset="-122"/>
                <a:ea typeface="黑体" panose="02010609060101010101" pitchFamily="49" charset="-122"/>
                <a:cs typeface="+mn-ea"/>
                <a:sym typeface="+mn-lt"/>
              </a:rPr>
              <a:t>乐于吃苦、不惧艰难的革命乐观主义</a:t>
            </a:r>
            <a:endParaRPr lang="zh-CN" altLang="en-US" sz="2400" b="1" dirty="0">
              <a:solidFill>
                <a:srgbClr val="0070C0"/>
              </a:solidFill>
              <a:latin typeface="黑体" panose="02010609060101010101" pitchFamily="49" charset="-122"/>
              <a:ea typeface="黑体" panose="02010609060101010101" pitchFamily="49" charset="-122"/>
              <a:cs typeface="+mn-ea"/>
              <a:sym typeface="+mn-lt"/>
            </a:endParaRPr>
          </a:p>
        </p:txBody>
      </p:sp>
      <p:sp>
        <p:nvSpPr>
          <p:cNvPr id="28" name="MH_Text_2"/>
          <p:cNvSpPr>
            <a:spLocks noChangeArrowheads="1"/>
          </p:cNvSpPr>
          <p:nvPr>
            <p:custDataLst>
              <p:tags r:id="rId6"/>
            </p:custDataLst>
          </p:nvPr>
        </p:nvSpPr>
        <p:spPr bwMode="auto">
          <a:xfrm>
            <a:off x="3036094" y="2744629"/>
            <a:ext cx="5453063" cy="515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rgbClr val="0070C0"/>
                </a:solidFill>
                <a:latin typeface="黑体" panose="02010609060101010101" pitchFamily="49" charset="-122"/>
                <a:ea typeface="黑体" panose="02010609060101010101" pitchFamily="49" charset="-122"/>
                <a:cs typeface="+mn-ea"/>
                <a:sym typeface="+mn-lt"/>
              </a:rPr>
              <a:t>勇于战斗、无坚不摧的革命英雄主义</a:t>
            </a:r>
            <a:endParaRPr lang="zh-CN" altLang="en-US" sz="2400" b="1" dirty="0">
              <a:solidFill>
                <a:srgbClr val="0070C0"/>
              </a:solidFill>
              <a:latin typeface="黑体" panose="02010609060101010101" pitchFamily="49" charset="-122"/>
              <a:ea typeface="黑体" panose="02010609060101010101" pitchFamily="49" charset="-122"/>
              <a:cs typeface="+mn-ea"/>
              <a:sym typeface="+mn-lt"/>
            </a:endParaRPr>
          </a:p>
        </p:txBody>
      </p:sp>
      <p:sp>
        <p:nvSpPr>
          <p:cNvPr id="8" name="MH_Text_3"/>
          <p:cNvSpPr>
            <a:spLocks noChangeArrowheads="1"/>
          </p:cNvSpPr>
          <p:nvPr>
            <p:custDataLst>
              <p:tags r:id="rId7"/>
            </p:custDataLst>
          </p:nvPr>
        </p:nvSpPr>
        <p:spPr bwMode="auto">
          <a:xfrm>
            <a:off x="3129677" y="3350419"/>
            <a:ext cx="4728210" cy="515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rgbClr val="0070C0"/>
                </a:solidFill>
                <a:latin typeface="黑体" panose="02010609060101010101" pitchFamily="49" charset="-122"/>
                <a:ea typeface="黑体" panose="02010609060101010101" pitchFamily="49" charset="-122"/>
                <a:cs typeface="+mn-ea"/>
                <a:sym typeface="+mn-lt"/>
              </a:rPr>
              <a:t>重于求实、独立自主的创新胆略</a:t>
            </a:r>
            <a:endParaRPr lang="zh-CN" altLang="en-US" sz="2400" b="1" dirty="0">
              <a:solidFill>
                <a:srgbClr val="0070C0"/>
              </a:solidFill>
              <a:latin typeface="黑体" panose="02010609060101010101" pitchFamily="49" charset="-122"/>
              <a:ea typeface="黑体" panose="02010609060101010101" pitchFamily="49" charset="-122"/>
              <a:cs typeface="+mn-ea"/>
              <a:sym typeface="+mn-lt"/>
            </a:endParaRPr>
          </a:p>
        </p:txBody>
      </p:sp>
      <p:sp>
        <p:nvSpPr>
          <p:cNvPr id="13" name="MH_Text_4"/>
          <p:cNvSpPr>
            <a:spLocks noChangeArrowheads="1"/>
          </p:cNvSpPr>
          <p:nvPr>
            <p:custDataLst>
              <p:tags r:id="rId8"/>
            </p:custDataLst>
          </p:nvPr>
        </p:nvSpPr>
        <p:spPr bwMode="auto">
          <a:xfrm>
            <a:off x="3036094" y="4018121"/>
            <a:ext cx="4915376" cy="517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rgbClr val="0070C0"/>
                </a:solidFill>
                <a:latin typeface="黑体" panose="02010609060101010101" pitchFamily="49" charset="-122"/>
                <a:ea typeface="黑体" panose="02010609060101010101" pitchFamily="49" charset="-122"/>
                <a:cs typeface="+mn-ea"/>
                <a:sym typeface="+mn-lt"/>
              </a:rPr>
              <a:t>善于团结、顾全大局的集体主义</a:t>
            </a:r>
            <a:endParaRPr lang="zh-CN" altLang="en-US" sz="2400" b="1" dirty="0">
              <a:solidFill>
                <a:srgbClr val="0070C0"/>
              </a:solidFill>
              <a:latin typeface="黑体" panose="02010609060101010101" pitchFamily="49" charset="-122"/>
              <a:ea typeface="黑体" panose="02010609060101010101" pitchFamily="49"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trips(downLeft)">
                                      <p:cBhvr>
                                        <p:cTn id="19" dur="500"/>
                                        <p:tgtEl>
                                          <p:spTgt spid="6"/>
                                        </p:tgtEl>
                                      </p:cBhvr>
                                    </p:animEffect>
                                  </p:childTnLst>
                                </p:cTn>
                              </p:par>
                            </p:childTnLst>
                          </p:cTn>
                        </p:par>
                        <p:par>
                          <p:cTn id="20" fill="hold">
                            <p:stCondLst>
                              <p:cond delay="500"/>
                            </p:stCondLst>
                            <p:childTnLst>
                              <p:par>
                                <p:cTn id="21" presetID="18" presetClass="entr" presetSubtype="12"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strips(downLeft)">
                                      <p:cBhvr>
                                        <p:cTn id="23" dur="500"/>
                                        <p:tgtEl>
                                          <p:spTgt spid="28"/>
                                        </p:tgtEl>
                                      </p:cBhvr>
                                    </p:animEffect>
                                  </p:childTnLst>
                                </p:cTn>
                              </p:par>
                            </p:childTnLst>
                          </p:cTn>
                        </p:par>
                        <p:par>
                          <p:cTn id="24" fill="hold">
                            <p:stCondLst>
                              <p:cond delay="1000"/>
                            </p:stCondLst>
                            <p:childTnLst>
                              <p:par>
                                <p:cTn id="25" presetID="18" presetClass="entr" presetSubtype="1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Left)">
                                      <p:cBhvr>
                                        <p:cTn id="27" dur="500"/>
                                        <p:tgtEl>
                                          <p:spTgt spid="8"/>
                                        </p:tgtEl>
                                      </p:cBhvr>
                                    </p:animEffect>
                                  </p:childTnLst>
                                </p:cTn>
                              </p:par>
                            </p:childTnLst>
                          </p:cTn>
                        </p:par>
                        <p:par>
                          <p:cTn id="28" fill="hold">
                            <p:stCondLst>
                              <p:cond delay="1500"/>
                            </p:stCondLst>
                            <p:childTnLst>
                              <p:par>
                                <p:cTn id="29" presetID="18" presetClass="entr" presetSubtype="1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strips(downLeft)">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8"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连接符: 肘形 15"/>
          <p:cNvCxnSpPr/>
          <p:nvPr/>
        </p:nvCxnSpPr>
        <p:spPr>
          <a:xfrm flipV="1">
            <a:off x="1557337" y="1043940"/>
            <a:ext cx="806768" cy="780574"/>
          </a:xfrm>
          <a:prstGeom prst="bentConnector3">
            <a:avLst>
              <a:gd name="adj1" fmla="val 50059"/>
            </a:avLst>
          </a:prstGeom>
          <a:noFill/>
          <a:ln w="25400" cap="flat" cmpd="sng" algn="ctr">
            <a:solidFill>
              <a:schemeClr val="tx1"/>
            </a:solidFill>
            <a:prstDash val="solid"/>
            <a:tailEnd type="triangle"/>
          </a:ln>
          <a:effectLst>
            <a:outerShdw blurRad="40000" dist="20000" dir="5400000" rotWithShape="0">
              <a:srgbClr val="000000">
                <a:alpha val="38000"/>
              </a:srgbClr>
            </a:outerShdw>
          </a:effectLst>
        </p:spPr>
      </p:cxnSp>
      <p:cxnSp>
        <p:nvCxnSpPr>
          <p:cNvPr id="11" name="连接符: 肘形 16"/>
          <p:cNvCxnSpPr/>
          <p:nvPr/>
        </p:nvCxnSpPr>
        <p:spPr>
          <a:xfrm rot="5400000" flipV="1">
            <a:off x="1431131" y="2680335"/>
            <a:ext cx="1429703" cy="1399223"/>
          </a:xfrm>
          <a:prstGeom prst="bentConnector3">
            <a:avLst>
              <a:gd name="adj1" fmla="val 50033"/>
            </a:avLst>
          </a:prstGeom>
          <a:noFill/>
          <a:ln w="25400" cap="flat" cmpd="sng" algn="ctr">
            <a:solidFill>
              <a:schemeClr val="tx1"/>
            </a:solidFill>
            <a:prstDash val="solid"/>
            <a:tailEnd type="triangle"/>
          </a:ln>
          <a:effectLst>
            <a:outerShdw blurRad="40000" dist="20000" dir="5400000" rotWithShape="0">
              <a:srgbClr val="000000">
                <a:alpha val="38000"/>
              </a:srgbClr>
            </a:outerShdw>
          </a:effectLst>
        </p:spPr>
      </p:cxnSp>
      <p:cxnSp>
        <p:nvCxnSpPr>
          <p:cNvPr id="13" name="连接符: 肘形 58"/>
          <p:cNvCxnSpPr/>
          <p:nvPr/>
        </p:nvCxnSpPr>
        <p:spPr>
          <a:xfrm flipV="1">
            <a:off x="1544003" y="2141220"/>
            <a:ext cx="630555" cy="5715"/>
          </a:xfrm>
          <a:prstGeom prst="straightConnector1">
            <a:avLst/>
          </a:prstGeom>
          <a:noFill/>
          <a:ln w="25400" cap="flat" cmpd="sng" algn="ctr">
            <a:solidFill>
              <a:schemeClr val="tx1"/>
            </a:solidFill>
            <a:prstDash val="solid"/>
            <a:tailEnd type="triangle"/>
          </a:ln>
          <a:effectLst>
            <a:outerShdw blurRad="40000" dist="20000" dir="5400000" rotWithShape="0">
              <a:srgbClr val="000000">
                <a:alpha val="38000"/>
              </a:srgbClr>
            </a:outerShdw>
          </a:effectLst>
        </p:spPr>
      </p:cxnSp>
      <p:cxnSp>
        <p:nvCxnSpPr>
          <p:cNvPr id="14" name="连接符: 肘形 65"/>
          <p:cNvCxnSpPr/>
          <p:nvPr>
            <p:custDataLst>
              <p:tags r:id="rId1"/>
            </p:custDataLst>
          </p:nvPr>
        </p:nvCxnSpPr>
        <p:spPr>
          <a:xfrm rot="5400000" flipV="1">
            <a:off x="304007" y="3097802"/>
            <a:ext cx="1283970" cy="395288"/>
          </a:xfrm>
          <a:prstGeom prst="bentConnector3">
            <a:avLst>
              <a:gd name="adj1" fmla="val 50037"/>
            </a:avLst>
          </a:prstGeom>
          <a:noFill/>
          <a:ln w="25400" cap="flat" cmpd="sng" algn="ctr">
            <a:solidFill>
              <a:schemeClr val="tx1"/>
            </a:solidFill>
            <a:prstDash val="solid"/>
            <a:tailEnd type="triangle"/>
          </a:ln>
          <a:effectLst>
            <a:outerShdw blurRad="40000" dist="20000" dir="5400000" rotWithShape="0">
              <a:srgbClr val="000000">
                <a:alpha val="38000"/>
              </a:srgbClr>
            </a:outerShdw>
          </a:effectLst>
        </p:spPr>
      </p:cxnSp>
      <p:sp>
        <p:nvSpPr>
          <p:cNvPr id="16" name="矩形: 圆角 5"/>
          <p:cNvSpPr txBox="1"/>
          <p:nvPr>
            <p:custDataLst>
              <p:tags r:id="rId2"/>
            </p:custDataLst>
          </p:nvPr>
        </p:nvSpPr>
        <p:spPr>
          <a:xfrm>
            <a:off x="3621881" y="848678"/>
            <a:ext cx="5089208" cy="415766"/>
          </a:xfrm>
          <a:prstGeom prst="rect">
            <a:avLst/>
          </a:prstGeom>
          <a:noFill/>
          <a:ln>
            <a:noFill/>
          </a:ln>
          <a:effectLst/>
        </p:spPr>
        <p:txBody>
          <a:bodyPr spcFirstLastPara="0" vert="horz" wrap="square" lIns="40005" tIns="40005" rIns="40005" bIns="40005" numCol="1" spcCol="953" anchor="ctr" anchorCtr="0">
            <a:noAutofit/>
          </a:bodyPr>
          <a:lstStyle/>
          <a:p>
            <a:pPr defTabSz="466725">
              <a:lnSpc>
                <a:spcPct val="90000"/>
              </a:lnSpc>
              <a:spcAft>
                <a:spcPct val="35000"/>
              </a:spcAft>
              <a:defRPr/>
            </a:pPr>
            <a:r>
              <a:rPr lang="zh-CN" altLang="en-US" sz="2100" b="1" kern="0" dirty="0">
                <a:solidFill>
                  <a:srgbClr val="C00000"/>
                </a:solidFill>
                <a:latin typeface="黑体" panose="02010609060101010101" pitchFamily="49" charset="-122"/>
                <a:ea typeface="黑体" panose="02010609060101010101" pitchFamily="49" charset="-122"/>
                <a:cs typeface="江西拙楷3.0" charset="-122"/>
                <a:sym typeface="+mn-ea"/>
              </a:rPr>
              <a:t>红军第五次反“围剿”失败</a:t>
            </a:r>
            <a:endParaRPr lang="zh-CN" altLang="en-US" sz="2100" b="1" kern="0" dirty="0">
              <a:solidFill>
                <a:srgbClr val="C00000"/>
              </a:solidFill>
              <a:latin typeface="黑体" panose="02010609060101010101" pitchFamily="49" charset="-122"/>
              <a:ea typeface="黑体" panose="02010609060101010101" pitchFamily="49" charset="-122"/>
              <a:cs typeface="江西拙楷3.0" charset="-122"/>
              <a:sym typeface="+mn-ea"/>
            </a:endParaRPr>
          </a:p>
        </p:txBody>
      </p:sp>
      <p:sp>
        <p:nvSpPr>
          <p:cNvPr id="18" name="矩形: 圆角 5"/>
          <p:cNvSpPr txBox="1"/>
          <p:nvPr>
            <p:custDataLst>
              <p:tags r:id="rId3"/>
            </p:custDataLst>
          </p:nvPr>
        </p:nvSpPr>
        <p:spPr>
          <a:xfrm>
            <a:off x="3298658" y="1400107"/>
            <a:ext cx="5639962" cy="464344"/>
          </a:xfrm>
          <a:prstGeom prst="rect">
            <a:avLst/>
          </a:prstGeom>
          <a:noFill/>
          <a:ln>
            <a:noFill/>
          </a:ln>
          <a:effectLst/>
        </p:spPr>
        <p:txBody>
          <a:bodyPr spcFirstLastPara="0" vert="horz" wrap="square" lIns="40005" tIns="40005" rIns="40005" bIns="40005" numCol="1" spcCol="953" anchor="ctr" anchorCtr="0">
            <a:noAutofit/>
          </a:bodyPr>
          <a:lstStyle/>
          <a:p>
            <a:pPr defTabSz="466725">
              <a:lnSpc>
                <a:spcPct val="110000"/>
              </a:lnSpc>
              <a:defRPr/>
            </a:pPr>
            <a:r>
              <a:rPr lang="zh-CN" altLang="en-US" sz="2000" b="1" kern="0" dirty="0" smtClean="0">
                <a:latin typeface="黑体" panose="02010609060101010101" pitchFamily="49" charset="-122"/>
                <a:ea typeface="黑体" panose="02010609060101010101" pitchFamily="49" charset="-122"/>
                <a:cs typeface="江西拙楷3.0" charset="-122"/>
                <a:sym typeface="+mn-ea"/>
              </a:rPr>
              <a:t>开始：</a:t>
            </a:r>
            <a:r>
              <a:rPr lang="en-US" sz="2000" b="1" kern="0" dirty="0" smtClean="0">
                <a:solidFill>
                  <a:srgbClr val="C00000"/>
                </a:solidFill>
                <a:latin typeface="黑体" panose="02010609060101010101" pitchFamily="49" charset="-122"/>
                <a:ea typeface="黑体" panose="02010609060101010101" pitchFamily="49" charset="-122"/>
                <a:cs typeface="江西拙楷3.0" charset="-122"/>
                <a:sym typeface="+mn-ea"/>
              </a:rPr>
              <a:t>1936.10</a:t>
            </a:r>
            <a:r>
              <a:rPr lang="zh-CN" altLang="en-US" sz="2000" b="1" kern="0" dirty="0">
                <a:solidFill>
                  <a:srgbClr val="C00000"/>
                </a:solidFill>
                <a:latin typeface="黑体" panose="02010609060101010101" pitchFamily="49" charset="-122"/>
                <a:ea typeface="黑体" panose="02010609060101010101" pitchFamily="49" charset="-122"/>
                <a:cs typeface="江西拙楷3.0" charset="-122"/>
                <a:sym typeface="+mn-ea"/>
              </a:rPr>
              <a:t>，瑞金出发，血战湘江</a:t>
            </a:r>
            <a:r>
              <a:rPr lang="zh-CN" altLang="en-US" sz="2000" b="1" kern="0" dirty="0" smtClean="0">
                <a:solidFill>
                  <a:srgbClr val="C00000"/>
                </a:solidFill>
                <a:latin typeface="黑体" panose="02010609060101010101" pitchFamily="49" charset="-122"/>
                <a:ea typeface="黑体" panose="02010609060101010101" pitchFamily="49" charset="-122"/>
                <a:cs typeface="江西拙楷3.0" charset="-122"/>
                <a:sym typeface="+mn-ea"/>
              </a:rPr>
              <a:t>，强渡乌江</a:t>
            </a:r>
            <a:endParaRPr lang="zh-CN" altLang="en-US" sz="2000" b="1" kern="0" dirty="0">
              <a:solidFill>
                <a:srgbClr val="C00000"/>
              </a:solidFill>
              <a:latin typeface="黑体" panose="02010609060101010101" pitchFamily="49" charset="-122"/>
              <a:ea typeface="黑体" panose="02010609060101010101" pitchFamily="49" charset="-122"/>
              <a:cs typeface="江西拙楷3.0" charset="-122"/>
              <a:sym typeface="+mn-ea"/>
            </a:endParaRPr>
          </a:p>
        </p:txBody>
      </p:sp>
      <p:sp>
        <p:nvSpPr>
          <p:cNvPr id="50" name="矩形: 圆角 5"/>
          <p:cNvSpPr txBox="1"/>
          <p:nvPr>
            <p:custDataLst>
              <p:tags r:id="rId4"/>
            </p:custDataLst>
          </p:nvPr>
        </p:nvSpPr>
        <p:spPr>
          <a:xfrm>
            <a:off x="3358039" y="3995262"/>
            <a:ext cx="4900613" cy="782479"/>
          </a:xfrm>
          <a:prstGeom prst="rect">
            <a:avLst/>
          </a:prstGeom>
          <a:noFill/>
          <a:ln>
            <a:noFill/>
          </a:ln>
          <a:effectLst/>
        </p:spPr>
        <p:txBody>
          <a:bodyPr spcFirstLastPara="0" vert="horz" wrap="square" lIns="40005" tIns="40005" rIns="40005" bIns="40005" numCol="1" spcCol="953" anchor="ctr" anchorCtr="0">
            <a:noAutofit/>
          </a:bodyPr>
          <a:lstStyle/>
          <a:p>
            <a:pPr defTabSz="466725">
              <a:lnSpc>
                <a:spcPct val="120000"/>
              </a:lnSpc>
              <a:spcAft>
                <a:spcPts val="25"/>
              </a:spcAft>
              <a:defRPr/>
            </a:pPr>
            <a:r>
              <a:rPr lang="zh-CN" altLang="en-US" sz="2100" b="1" kern="0" dirty="0">
                <a:solidFill>
                  <a:srgbClr val="C00000"/>
                </a:solidFill>
                <a:latin typeface="黑体" panose="02010609060101010101" pitchFamily="49" charset="-122"/>
                <a:ea typeface="黑体" panose="02010609060101010101" pitchFamily="49" charset="-122"/>
                <a:sym typeface="+mn-ea"/>
              </a:rPr>
              <a:t>保存了党和红军的基干，使中国革命转危为安，打开了中国革命的新局面。</a:t>
            </a:r>
            <a:endParaRPr lang="zh-CN" altLang="en-US" sz="2100" b="1" kern="0" dirty="0">
              <a:solidFill>
                <a:srgbClr val="C00000"/>
              </a:solidFill>
              <a:latin typeface="黑体" panose="02010609060101010101" pitchFamily="49" charset="-122"/>
              <a:ea typeface="黑体" panose="02010609060101010101" pitchFamily="49" charset="-122"/>
              <a:sym typeface="+mn-ea"/>
            </a:endParaRPr>
          </a:p>
        </p:txBody>
      </p:sp>
      <p:sp>
        <p:nvSpPr>
          <p:cNvPr id="31" name="矩形: 圆角 5"/>
          <p:cNvSpPr txBox="1"/>
          <p:nvPr>
            <p:custDataLst>
              <p:tags r:id="rId5"/>
            </p:custDataLst>
          </p:nvPr>
        </p:nvSpPr>
        <p:spPr>
          <a:xfrm>
            <a:off x="3365183" y="1890713"/>
            <a:ext cx="5051584" cy="480060"/>
          </a:xfrm>
          <a:prstGeom prst="rect">
            <a:avLst/>
          </a:prstGeom>
          <a:noFill/>
          <a:ln>
            <a:noFill/>
          </a:ln>
          <a:effectLst/>
        </p:spPr>
        <p:txBody>
          <a:bodyPr spcFirstLastPara="0" vert="horz" wrap="square" lIns="40005" tIns="40005" rIns="40005" bIns="40005" numCol="1" spcCol="953" anchor="ctr" anchorCtr="0">
            <a:noAutofit/>
          </a:bodyPr>
          <a:lstStyle/>
          <a:p>
            <a:pPr defTabSz="466725">
              <a:lnSpc>
                <a:spcPct val="90000"/>
              </a:lnSpc>
              <a:spcAft>
                <a:spcPct val="35000"/>
              </a:spcAft>
              <a:defRPr/>
            </a:pPr>
            <a:r>
              <a:rPr lang="zh-CN" altLang="en-US" sz="2100" b="1" kern="0" dirty="0">
                <a:latin typeface="黑体" panose="02010609060101010101" pitchFamily="49" charset="-122"/>
                <a:ea typeface="黑体" panose="02010609060101010101" pitchFamily="49" charset="-122"/>
                <a:cs typeface="江西拙楷3.0" charset="-122"/>
                <a:sym typeface="+mn-ea"/>
              </a:rPr>
              <a:t>转折：</a:t>
            </a:r>
            <a:r>
              <a:rPr lang="en-US" altLang="zh-CN" sz="2100" b="1" kern="0" dirty="0">
                <a:solidFill>
                  <a:srgbClr val="C00000"/>
                </a:solidFill>
                <a:latin typeface="黑体" panose="02010609060101010101" pitchFamily="49" charset="-122"/>
                <a:ea typeface="黑体" panose="02010609060101010101" pitchFamily="49" charset="-122"/>
                <a:cs typeface="江西拙楷3.0" charset="-122"/>
                <a:sym typeface="+mn-ea"/>
              </a:rPr>
              <a:t>1935</a:t>
            </a:r>
            <a:r>
              <a:rPr lang="zh-CN" altLang="en-US" sz="2100" b="1" kern="0" dirty="0">
                <a:solidFill>
                  <a:srgbClr val="C00000"/>
                </a:solidFill>
                <a:latin typeface="黑体" panose="02010609060101010101" pitchFamily="49" charset="-122"/>
                <a:ea typeface="黑体" panose="02010609060101010101" pitchFamily="49" charset="-122"/>
                <a:cs typeface="江西拙楷3.0" charset="-122"/>
                <a:sym typeface="+mn-ea"/>
              </a:rPr>
              <a:t>年</a:t>
            </a:r>
            <a:r>
              <a:rPr lang="en-US" altLang="zh-CN" sz="2100" b="1" kern="0" dirty="0">
                <a:solidFill>
                  <a:srgbClr val="C00000"/>
                </a:solidFill>
                <a:latin typeface="黑体" panose="02010609060101010101" pitchFamily="49" charset="-122"/>
                <a:ea typeface="黑体" panose="02010609060101010101" pitchFamily="49" charset="-122"/>
                <a:cs typeface="江西拙楷3.0" charset="-122"/>
                <a:sym typeface="+mn-ea"/>
              </a:rPr>
              <a:t>1</a:t>
            </a:r>
            <a:r>
              <a:rPr lang="zh-CN" altLang="en-US" sz="2100" b="1" kern="0" dirty="0">
                <a:solidFill>
                  <a:srgbClr val="C00000"/>
                </a:solidFill>
                <a:latin typeface="黑体" panose="02010609060101010101" pitchFamily="49" charset="-122"/>
                <a:ea typeface="黑体" panose="02010609060101010101" pitchFamily="49" charset="-122"/>
                <a:cs typeface="江西拙楷3.0" charset="-122"/>
                <a:sym typeface="+mn-ea"/>
              </a:rPr>
              <a:t>月遵义会议（内容、意义）</a:t>
            </a:r>
            <a:endParaRPr lang="zh-CN" altLang="en-US" sz="2100" b="1" kern="0" dirty="0">
              <a:solidFill>
                <a:srgbClr val="C00000"/>
              </a:solidFill>
              <a:latin typeface="黑体" panose="02010609060101010101" pitchFamily="49" charset="-122"/>
              <a:ea typeface="黑体" panose="02010609060101010101" pitchFamily="49" charset="-122"/>
              <a:cs typeface="江西拙楷3.0" charset="-122"/>
              <a:sym typeface="+mn-ea"/>
            </a:endParaRPr>
          </a:p>
        </p:txBody>
      </p:sp>
      <p:sp>
        <p:nvSpPr>
          <p:cNvPr id="37" name="矩形: 圆角 5"/>
          <p:cNvSpPr txBox="1"/>
          <p:nvPr>
            <p:custDataLst>
              <p:tags r:id="rId6"/>
            </p:custDataLst>
          </p:nvPr>
        </p:nvSpPr>
        <p:spPr>
          <a:xfrm>
            <a:off x="3365183" y="2318385"/>
            <a:ext cx="715804" cy="361474"/>
          </a:xfrm>
          <a:prstGeom prst="rect">
            <a:avLst/>
          </a:prstGeom>
          <a:noFill/>
          <a:ln>
            <a:noFill/>
          </a:ln>
          <a:effectLst/>
        </p:spPr>
        <p:txBody>
          <a:bodyPr spcFirstLastPara="0" vert="horz" wrap="square" lIns="40005" tIns="40005" rIns="40005" bIns="40005" numCol="1" spcCol="953" anchor="ctr" anchorCtr="0">
            <a:noAutofit/>
          </a:bodyPr>
          <a:lstStyle/>
          <a:p>
            <a:pPr defTabSz="466725">
              <a:lnSpc>
                <a:spcPct val="90000"/>
              </a:lnSpc>
              <a:spcAft>
                <a:spcPct val="35000"/>
              </a:spcAft>
              <a:defRPr/>
            </a:pPr>
            <a:r>
              <a:rPr lang="zh-CN" altLang="en-US" sz="2100" b="1" kern="0" dirty="0">
                <a:latin typeface="黑体" panose="02010609060101010101" pitchFamily="49" charset="-122"/>
                <a:ea typeface="黑体" panose="02010609060101010101" pitchFamily="49" charset="-122"/>
                <a:sym typeface="+mn-ea"/>
              </a:rPr>
              <a:t>事件：</a:t>
            </a:r>
            <a:endParaRPr lang="zh-CN" altLang="en-US" sz="2100" b="1" kern="0" dirty="0">
              <a:solidFill>
                <a:srgbClr val="C00000"/>
              </a:solidFill>
              <a:latin typeface="黑体" panose="02010609060101010101" pitchFamily="49" charset="-122"/>
              <a:ea typeface="黑体" panose="02010609060101010101" pitchFamily="49" charset="-122"/>
              <a:sym typeface="+mn-ea"/>
            </a:endParaRPr>
          </a:p>
        </p:txBody>
      </p:sp>
      <p:cxnSp>
        <p:nvCxnSpPr>
          <p:cNvPr id="38" name="连接符: 肘形 63"/>
          <p:cNvCxnSpPr/>
          <p:nvPr/>
        </p:nvCxnSpPr>
        <p:spPr>
          <a:xfrm rot="5400000" flipH="1" flipV="1">
            <a:off x="2820674" y="1932102"/>
            <a:ext cx="810000" cy="218360"/>
          </a:xfrm>
          <a:prstGeom prst="bentConnector2">
            <a:avLst/>
          </a:prstGeom>
          <a:noFill/>
          <a:ln w="25400" cap="flat" cmpd="sng" algn="ctr">
            <a:solidFill>
              <a:schemeClr val="tx1"/>
            </a:solidFill>
            <a:prstDash val="solid"/>
            <a:tailEnd type="triangle"/>
          </a:ln>
          <a:effectLst>
            <a:outerShdw blurRad="40000" dist="20000" dir="5400000" rotWithShape="0">
              <a:srgbClr val="000000">
                <a:alpha val="38000"/>
              </a:srgbClr>
            </a:outerShdw>
          </a:effectLst>
        </p:spPr>
      </p:cxnSp>
      <p:cxnSp>
        <p:nvCxnSpPr>
          <p:cNvPr id="85" name="连接符: 肘形 58"/>
          <p:cNvCxnSpPr/>
          <p:nvPr/>
        </p:nvCxnSpPr>
        <p:spPr>
          <a:xfrm>
            <a:off x="3133583" y="2128092"/>
            <a:ext cx="216000" cy="5646"/>
          </a:xfrm>
          <a:prstGeom prst="straightConnector1">
            <a:avLst/>
          </a:prstGeom>
          <a:noFill/>
          <a:ln w="25400" cap="flat" cmpd="sng" algn="ctr">
            <a:solidFill>
              <a:schemeClr val="tx1"/>
            </a:solidFill>
            <a:prstDash val="solid"/>
            <a:tailEnd type="triangle"/>
          </a:ln>
          <a:effectLst>
            <a:outerShdw blurRad="40000" dist="20000" dir="5400000" rotWithShape="0">
              <a:srgbClr val="000000">
                <a:alpha val="38000"/>
              </a:srgbClr>
            </a:outerShdw>
          </a:effectLst>
        </p:spPr>
      </p:cxnSp>
      <p:cxnSp>
        <p:nvCxnSpPr>
          <p:cNvPr id="39" name="连接符: 肘形 58"/>
          <p:cNvCxnSpPr/>
          <p:nvPr/>
        </p:nvCxnSpPr>
        <p:spPr>
          <a:xfrm>
            <a:off x="3133583" y="2426225"/>
            <a:ext cx="216000" cy="5646"/>
          </a:xfrm>
          <a:prstGeom prst="straightConnector1">
            <a:avLst/>
          </a:prstGeom>
          <a:noFill/>
          <a:ln w="25400" cap="flat" cmpd="sng" algn="ctr">
            <a:solidFill>
              <a:schemeClr val="tx1"/>
            </a:solidFill>
            <a:prstDash val="solid"/>
            <a:tailEnd type="triangle"/>
          </a:ln>
          <a:effectLst>
            <a:outerShdw blurRad="40000" dist="20000" dir="5400000" rotWithShape="0">
              <a:srgbClr val="000000">
                <a:alpha val="38000"/>
              </a:srgbClr>
            </a:outerShdw>
          </a:effectLst>
        </p:spPr>
      </p:cxnSp>
      <p:sp>
        <p:nvSpPr>
          <p:cNvPr id="71692" name="文本框 71691"/>
          <p:cNvSpPr txBox="1"/>
          <p:nvPr>
            <p:custDataLst>
              <p:tags r:id="rId7"/>
            </p:custDataLst>
          </p:nvPr>
        </p:nvSpPr>
        <p:spPr>
          <a:xfrm>
            <a:off x="7434739" y="3009424"/>
            <a:ext cx="1548289" cy="405560"/>
          </a:xfrm>
          <a:prstGeom prst="rect">
            <a:avLst/>
          </a:prstGeom>
          <a:noFill/>
          <a:ln w="9525">
            <a:noFill/>
          </a:ln>
        </p:spPr>
        <p:txBody>
          <a:bodyPr wrap="square" lIns="68580" tIns="34290" rIns="68580" bIns="34290">
            <a:spAutoFit/>
          </a:bodyPr>
          <a:lstStyle/>
          <a:p>
            <a:pPr algn="ctr">
              <a:lnSpc>
                <a:spcPct val="120000"/>
              </a:lnSpc>
              <a:spcBef>
                <a:spcPts val="40"/>
              </a:spcBef>
            </a:pPr>
            <a:r>
              <a:rPr lang="zh-CN" altLang="en-US" sz="2100" b="1" dirty="0">
                <a:latin typeface="黑体" panose="02010609060101010101" pitchFamily="49" charset="-122"/>
                <a:ea typeface="黑体" panose="02010609060101010101" pitchFamily="49" charset="-122"/>
                <a:sym typeface="+mn-ea"/>
              </a:rPr>
              <a:t>吴起镇会师</a:t>
            </a:r>
            <a:endParaRPr lang="zh-CN" altLang="en-US" sz="2100" b="1" dirty="0">
              <a:latin typeface="黑体" panose="02010609060101010101" pitchFamily="49" charset="-122"/>
              <a:ea typeface="黑体" panose="02010609060101010101" pitchFamily="49" charset="-122"/>
              <a:sym typeface="+mn-ea"/>
            </a:endParaRPr>
          </a:p>
        </p:txBody>
      </p:sp>
      <p:sp>
        <p:nvSpPr>
          <p:cNvPr id="71693" name="文本框 71692"/>
          <p:cNvSpPr txBox="1"/>
          <p:nvPr>
            <p:custDataLst>
              <p:tags r:id="rId8"/>
            </p:custDataLst>
          </p:nvPr>
        </p:nvSpPr>
        <p:spPr>
          <a:xfrm>
            <a:off x="5349240" y="3055144"/>
            <a:ext cx="2085023" cy="391478"/>
          </a:xfrm>
          <a:prstGeom prst="rect">
            <a:avLst/>
          </a:prstGeom>
          <a:noFill/>
          <a:ln w="9525">
            <a:noFill/>
          </a:ln>
        </p:spPr>
        <p:txBody>
          <a:bodyPr wrap="square" lIns="68580" tIns="34290" rIns="68580" bIns="34290">
            <a:spAutoFit/>
          </a:bodyPr>
          <a:lstStyle/>
          <a:p>
            <a:pPr lvl="0" algn="ctr">
              <a:spcBef>
                <a:spcPct val="50000"/>
              </a:spcBef>
              <a:buClrTx/>
              <a:buSzTx/>
              <a:buFontTx/>
            </a:pPr>
            <a:r>
              <a:rPr lang="zh-CN" altLang="en-US" sz="2100" b="1" dirty="0">
                <a:latin typeface="黑体" panose="02010609060101010101" pitchFamily="49" charset="-122"/>
                <a:ea typeface="黑体" panose="02010609060101010101" pitchFamily="49" charset="-122"/>
                <a:sym typeface="+mn-ea"/>
              </a:rPr>
              <a:t>翻雪山、过草地</a:t>
            </a:r>
            <a:endParaRPr lang="zh-CN" altLang="en-US" sz="2100" b="1" dirty="0">
              <a:latin typeface="黑体" panose="02010609060101010101" pitchFamily="49" charset="-122"/>
              <a:ea typeface="黑体" panose="02010609060101010101" pitchFamily="49" charset="-122"/>
              <a:sym typeface="+mn-ea"/>
            </a:endParaRPr>
          </a:p>
        </p:txBody>
      </p:sp>
      <p:sp>
        <p:nvSpPr>
          <p:cNvPr id="71694" name="文本框 71693"/>
          <p:cNvSpPr txBox="1"/>
          <p:nvPr>
            <p:custDataLst>
              <p:tags r:id="rId9"/>
            </p:custDataLst>
          </p:nvPr>
        </p:nvSpPr>
        <p:spPr>
          <a:xfrm>
            <a:off x="7339012" y="2288381"/>
            <a:ext cx="1694498" cy="391478"/>
          </a:xfrm>
          <a:prstGeom prst="rect">
            <a:avLst/>
          </a:prstGeom>
          <a:noFill/>
          <a:ln w="9525">
            <a:noFill/>
          </a:ln>
        </p:spPr>
        <p:txBody>
          <a:bodyPr wrap="square" lIns="68580" tIns="34290" rIns="68580" bIns="34290">
            <a:spAutoFit/>
          </a:bodyPr>
          <a:lstStyle/>
          <a:p>
            <a:pPr lvl="0" algn="ctr">
              <a:spcBef>
                <a:spcPct val="50000"/>
              </a:spcBef>
              <a:buClrTx/>
              <a:buSzTx/>
              <a:buFontTx/>
            </a:pPr>
            <a:r>
              <a:rPr lang="zh-CN" altLang="en-US" sz="2100" b="1" dirty="0">
                <a:latin typeface="黑体" panose="02010609060101010101" pitchFamily="49" charset="-122"/>
                <a:ea typeface="黑体" panose="02010609060101010101" pitchFamily="49" charset="-122"/>
                <a:sym typeface="+mn-ea"/>
              </a:rPr>
              <a:t>强渡大渡河</a:t>
            </a:r>
            <a:endParaRPr lang="zh-CN" altLang="en-US" sz="2100" b="1" dirty="0">
              <a:latin typeface="黑体" panose="02010609060101010101" pitchFamily="49" charset="-122"/>
              <a:ea typeface="黑体" panose="02010609060101010101" pitchFamily="49" charset="-122"/>
              <a:sym typeface="+mn-ea"/>
            </a:endParaRPr>
          </a:p>
        </p:txBody>
      </p:sp>
      <p:sp>
        <p:nvSpPr>
          <p:cNvPr id="71695" name="文本框 71694"/>
          <p:cNvSpPr txBox="1"/>
          <p:nvPr>
            <p:custDataLst>
              <p:tags r:id="rId10"/>
            </p:custDataLst>
          </p:nvPr>
        </p:nvSpPr>
        <p:spPr>
          <a:xfrm>
            <a:off x="5606415" y="2303145"/>
            <a:ext cx="1584484" cy="391478"/>
          </a:xfrm>
          <a:prstGeom prst="rect">
            <a:avLst/>
          </a:prstGeom>
          <a:noFill/>
          <a:ln w="9525">
            <a:noFill/>
          </a:ln>
        </p:spPr>
        <p:txBody>
          <a:bodyPr wrap="square" lIns="68580" tIns="34290" rIns="68580" bIns="34290">
            <a:spAutoFit/>
          </a:bodyPr>
          <a:lstStyle/>
          <a:p>
            <a:pPr lvl="0" algn="ctr">
              <a:spcBef>
                <a:spcPct val="50000"/>
              </a:spcBef>
              <a:buClrTx/>
              <a:buSzTx/>
              <a:buFontTx/>
            </a:pPr>
            <a:r>
              <a:rPr lang="zh-CN" altLang="en-US" sz="2100" b="1" dirty="0">
                <a:latin typeface="黑体" panose="02010609060101010101" pitchFamily="49" charset="-122"/>
                <a:ea typeface="黑体" panose="02010609060101010101" pitchFamily="49" charset="-122"/>
                <a:sym typeface="+mn-ea"/>
              </a:rPr>
              <a:t>巧渡金沙江</a:t>
            </a:r>
            <a:endParaRPr lang="zh-CN" altLang="en-US" sz="2100" b="1" dirty="0">
              <a:latin typeface="黑体" panose="02010609060101010101" pitchFamily="49" charset="-122"/>
              <a:ea typeface="黑体" panose="02010609060101010101" pitchFamily="49" charset="-122"/>
              <a:sym typeface="+mn-ea"/>
            </a:endParaRPr>
          </a:p>
        </p:txBody>
      </p:sp>
      <p:sp>
        <p:nvSpPr>
          <p:cNvPr id="40" name="文本框 39"/>
          <p:cNvSpPr txBox="1"/>
          <p:nvPr>
            <p:custDataLst>
              <p:tags r:id="rId11"/>
            </p:custDataLst>
          </p:nvPr>
        </p:nvSpPr>
        <p:spPr>
          <a:xfrm>
            <a:off x="3969068" y="2288381"/>
            <a:ext cx="1600200" cy="391478"/>
          </a:xfrm>
          <a:prstGeom prst="rect">
            <a:avLst/>
          </a:prstGeom>
          <a:noFill/>
          <a:ln w="9525">
            <a:noFill/>
          </a:ln>
        </p:spPr>
        <p:txBody>
          <a:bodyPr wrap="square" lIns="68580" tIns="34290" rIns="68580" bIns="34290">
            <a:spAutoFit/>
          </a:bodyPr>
          <a:lstStyle/>
          <a:p>
            <a:pPr lvl="0" algn="ctr">
              <a:spcBef>
                <a:spcPct val="50000"/>
              </a:spcBef>
              <a:buClrTx/>
              <a:buSzTx/>
              <a:buFontTx/>
            </a:pPr>
            <a:r>
              <a:rPr lang="zh-CN" altLang="en-US" sz="2100" b="1" dirty="0">
                <a:latin typeface="黑体" panose="02010609060101010101" pitchFamily="49" charset="-122"/>
                <a:ea typeface="黑体" panose="02010609060101010101" pitchFamily="49" charset="-122"/>
                <a:sym typeface="+mn-ea"/>
              </a:rPr>
              <a:t>四渡赤水</a:t>
            </a:r>
            <a:endParaRPr lang="zh-CN" altLang="en-US" sz="2100" b="1" dirty="0">
              <a:latin typeface="黑体" panose="02010609060101010101" pitchFamily="49" charset="-122"/>
              <a:ea typeface="黑体" panose="02010609060101010101" pitchFamily="49" charset="-122"/>
              <a:sym typeface="+mn-ea"/>
            </a:endParaRPr>
          </a:p>
        </p:txBody>
      </p:sp>
      <p:sp>
        <p:nvSpPr>
          <p:cNvPr id="71701" name="文本框 71700"/>
          <p:cNvSpPr txBox="1"/>
          <p:nvPr>
            <p:custDataLst>
              <p:tags r:id="rId12"/>
            </p:custDataLst>
          </p:nvPr>
        </p:nvSpPr>
        <p:spPr>
          <a:xfrm>
            <a:off x="3661886" y="3531871"/>
            <a:ext cx="5367814" cy="405560"/>
          </a:xfrm>
          <a:prstGeom prst="rect">
            <a:avLst/>
          </a:prstGeom>
          <a:noFill/>
          <a:ln w="9525">
            <a:noFill/>
          </a:ln>
        </p:spPr>
        <p:txBody>
          <a:bodyPr wrap="square" lIns="68580" tIns="34290" rIns="68580" bIns="34290">
            <a:spAutoFit/>
          </a:bodyPr>
          <a:lstStyle/>
          <a:p>
            <a:pPr>
              <a:lnSpc>
                <a:spcPct val="120000"/>
              </a:lnSpc>
              <a:spcBef>
                <a:spcPts val="40"/>
              </a:spcBef>
            </a:pPr>
            <a:r>
              <a:rPr lang="zh-CN" altLang="en-US" sz="2100" b="1" dirty="0">
                <a:latin typeface="黑体" panose="02010609060101010101" pitchFamily="49" charset="-122"/>
                <a:ea typeface="黑体" panose="02010609060101010101" pitchFamily="49" charset="-122"/>
                <a:cs typeface="江西拙楷3.0" charset="-122"/>
                <a:sym typeface="+mn-ea"/>
              </a:rPr>
              <a:t>结束：</a:t>
            </a:r>
            <a:r>
              <a:rPr lang="zh-CN" altLang="en-US" sz="2100" b="1" dirty="0">
                <a:solidFill>
                  <a:srgbClr val="C00000"/>
                </a:solidFill>
                <a:latin typeface="黑体" panose="02010609060101010101" pitchFamily="49" charset="-122"/>
                <a:ea typeface="黑体" panose="02010609060101010101" pitchFamily="49" charset="-122"/>
                <a:cs typeface="江西拙楷3.0" charset="-122"/>
                <a:sym typeface="+mn-ea"/>
              </a:rPr>
              <a:t>1936年10月，红军三大主力会宁会师</a:t>
            </a:r>
            <a:endParaRPr lang="zh-CN" altLang="en-US" sz="2100" b="1" dirty="0">
              <a:solidFill>
                <a:srgbClr val="C00000"/>
              </a:solidFill>
              <a:latin typeface="黑体" panose="02010609060101010101" pitchFamily="49" charset="-122"/>
              <a:ea typeface="黑体" panose="02010609060101010101" pitchFamily="49" charset="-122"/>
              <a:cs typeface="江西拙楷3.0" charset="-122"/>
              <a:sym typeface="+mn-ea"/>
            </a:endParaRPr>
          </a:p>
        </p:txBody>
      </p:sp>
      <p:sp>
        <p:nvSpPr>
          <p:cNvPr id="71705" name="直接连接符 71704"/>
          <p:cNvSpPr/>
          <p:nvPr>
            <p:custDataLst>
              <p:tags r:id="rId13"/>
            </p:custDataLst>
          </p:nvPr>
        </p:nvSpPr>
        <p:spPr>
          <a:xfrm flipV="1">
            <a:off x="5369719" y="2476024"/>
            <a:ext cx="285750" cy="0"/>
          </a:xfrm>
          <a:prstGeom prst="line">
            <a:avLst/>
          </a:prstGeom>
          <a:ln w="76200" cap="flat" cmpd="sng">
            <a:solidFill>
              <a:schemeClr val="tx1"/>
            </a:solidFill>
            <a:prstDash val="solid"/>
            <a:headEnd type="none" w="med" len="med"/>
            <a:tailEnd type="triangle" w="med" len="med"/>
          </a:ln>
        </p:spPr>
      </p:sp>
      <p:sp>
        <p:nvSpPr>
          <p:cNvPr id="71706" name="直接连接符 71705"/>
          <p:cNvSpPr/>
          <p:nvPr>
            <p:custDataLst>
              <p:tags r:id="rId14"/>
            </p:custDataLst>
          </p:nvPr>
        </p:nvSpPr>
        <p:spPr>
          <a:xfrm flipV="1">
            <a:off x="7174706" y="2489359"/>
            <a:ext cx="285750" cy="0"/>
          </a:xfrm>
          <a:prstGeom prst="line">
            <a:avLst/>
          </a:prstGeom>
          <a:ln w="76200" cap="flat" cmpd="sng">
            <a:solidFill>
              <a:schemeClr val="tx1"/>
            </a:solidFill>
            <a:prstDash val="solid"/>
            <a:headEnd type="none" w="med" len="med"/>
            <a:tailEnd type="triangle" w="med" len="med"/>
          </a:ln>
        </p:spPr>
      </p:sp>
      <p:sp>
        <p:nvSpPr>
          <p:cNvPr id="71707" name="直接连接符 71706"/>
          <p:cNvSpPr/>
          <p:nvPr>
            <p:custDataLst>
              <p:tags r:id="rId15"/>
            </p:custDataLst>
          </p:nvPr>
        </p:nvSpPr>
        <p:spPr>
          <a:xfrm flipV="1">
            <a:off x="3376613" y="3233261"/>
            <a:ext cx="285750" cy="0"/>
          </a:xfrm>
          <a:prstGeom prst="line">
            <a:avLst/>
          </a:prstGeom>
          <a:ln w="76200" cap="flat" cmpd="sng">
            <a:solidFill>
              <a:schemeClr val="tx1"/>
            </a:solidFill>
            <a:prstDash val="solid"/>
            <a:headEnd type="none" w="med" len="med"/>
            <a:tailEnd type="triangle" w="med" len="med"/>
          </a:ln>
        </p:spPr>
      </p:sp>
      <p:sp>
        <p:nvSpPr>
          <p:cNvPr id="71708" name="直接连接符 71707"/>
          <p:cNvSpPr/>
          <p:nvPr>
            <p:custDataLst>
              <p:tags r:id="rId16"/>
            </p:custDataLst>
          </p:nvPr>
        </p:nvSpPr>
        <p:spPr>
          <a:xfrm flipV="1">
            <a:off x="5207794" y="3248025"/>
            <a:ext cx="285750" cy="0"/>
          </a:xfrm>
          <a:prstGeom prst="line">
            <a:avLst/>
          </a:prstGeom>
          <a:ln w="76200" cap="flat" cmpd="sng">
            <a:solidFill>
              <a:schemeClr val="tx1"/>
            </a:solidFill>
            <a:prstDash val="solid"/>
            <a:headEnd type="none" w="med" len="med"/>
            <a:tailEnd type="triangle" w="med" len="med"/>
          </a:ln>
        </p:spPr>
      </p:sp>
      <p:sp>
        <p:nvSpPr>
          <p:cNvPr id="71709" name="直接连接符 71708"/>
          <p:cNvSpPr/>
          <p:nvPr>
            <p:custDataLst>
              <p:tags r:id="rId17"/>
            </p:custDataLst>
          </p:nvPr>
        </p:nvSpPr>
        <p:spPr>
          <a:xfrm flipV="1">
            <a:off x="7268528" y="3256121"/>
            <a:ext cx="285750" cy="0"/>
          </a:xfrm>
          <a:prstGeom prst="line">
            <a:avLst/>
          </a:prstGeom>
          <a:ln w="76200" cap="flat" cmpd="sng">
            <a:solidFill>
              <a:schemeClr val="tx1"/>
            </a:solidFill>
            <a:prstDash val="solid"/>
            <a:headEnd type="none" w="med" len="med"/>
            <a:tailEnd type="triangle" w="med" len="med"/>
          </a:ln>
        </p:spPr>
      </p:sp>
      <p:sp>
        <p:nvSpPr>
          <p:cNvPr id="71711" name="文本框 71710"/>
          <p:cNvSpPr txBox="1"/>
          <p:nvPr>
            <p:custDataLst>
              <p:tags r:id="rId18"/>
            </p:custDataLst>
          </p:nvPr>
        </p:nvSpPr>
        <p:spPr>
          <a:xfrm>
            <a:off x="3933825" y="2617470"/>
            <a:ext cx="1497806" cy="391478"/>
          </a:xfrm>
          <a:prstGeom prst="rect">
            <a:avLst/>
          </a:prstGeom>
          <a:noFill/>
          <a:ln w="9525">
            <a:noFill/>
          </a:ln>
        </p:spPr>
        <p:txBody>
          <a:bodyPr wrap="square" lIns="68580" tIns="34290" rIns="68580" bIns="34290">
            <a:spAutoFit/>
          </a:bodyPr>
          <a:lstStyle/>
          <a:p>
            <a:pPr lvl="0" algn="l">
              <a:spcBef>
                <a:spcPct val="50000"/>
              </a:spcBef>
              <a:buClrTx/>
              <a:buSzTx/>
              <a:buFontTx/>
            </a:pPr>
            <a:r>
              <a:rPr lang="zh-CN" altLang="en-US" sz="2100" b="1" dirty="0">
                <a:solidFill>
                  <a:srgbClr val="C00000"/>
                </a:solidFill>
                <a:latin typeface="黑体" panose="02010609060101010101" pitchFamily="49" charset="-122"/>
                <a:ea typeface="黑体" panose="02010609060101010101" pitchFamily="49" charset="-122"/>
                <a:sym typeface="+mn-ea"/>
              </a:rPr>
              <a:t>（打乱追剿）</a:t>
            </a:r>
            <a:endParaRPr lang="zh-CN" altLang="en-US" sz="2100" b="1" dirty="0">
              <a:solidFill>
                <a:srgbClr val="C00000"/>
              </a:solidFill>
              <a:latin typeface="黑体" panose="02010609060101010101" pitchFamily="49" charset="-122"/>
              <a:ea typeface="黑体" panose="02010609060101010101" pitchFamily="49" charset="-122"/>
              <a:sym typeface="+mn-ea"/>
            </a:endParaRPr>
          </a:p>
        </p:txBody>
      </p:sp>
      <p:sp>
        <p:nvSpPr>
          <p:cNvPr id="71712" name="文本框 71711"/>
          <p:cNvSpPr txBox="1"/>
          <p:nvPr>
            <p:custDataLst>
              <p:tags r:id="rId19"/>
            </p:custDataLst>
          </p:nvPr>
        </p:nvSpPr>
        <p:spPr>
          <a:xfrm>
            <a:off x="5861209" y="2617470"/>
            <a:ext cx="1182529" cy="391478"/>
          </a:xfrm>
          <a:prstGeom prst="rect">
            <a:avLst/>
          </a:prstGeom>
          <a:noFill/>
          <a:ln w="9525">
            <a:noFill/>
          </a:ln>
        </p:spPr>
        <p:txBody>
          <a:bodyPr wrap="square" lIns="68580" tIns="34290" rIns="68580" bIns="34290">
            <a:spAutoFit/>
          </a:bodyPr>
          <a:lstStyle/>
          <a:p>
            <a:pPr lvl="0" algn="ctr">
              <a:spcBef>
                <a:spcPct val="50000"/>
              </a:spcBef>
              <a:buClrTx/>
              <a:buSzTx/>
              <a:buFontTx/>
            </a:pPr>
            <a:r>
              <a:rPr lang="zh-CN" altLang="en-US" sz="2100" b="1" dirty="0">
                <a:solidFill>
                  <a:srgbClr val="C00000"/>
                </a:solidFill>
                <a:latin typeface="黑体" panose="02010609060101010101" pitchFamily="49" charset="-122"/>
                <a:ea typeface="黑体" panose="02010609060101010101" pitchFamily="49" charset="-122"/>
                <a:sym typeface="+mn-ea"/>
              </a:rPr>
              <a:t>（突围）</a:t>
            </a:r>
            <a:endParaRPr lang="zh-CN" altLang="en-US" sz="2100" b="1" dirty="0">
              <a:solidFill>
                <a:srgbClr val="C00000"/>
              </a:solidFill>
              <a:latin typeface="黑体" panose="02010609060101010101" pitchFamily="49" charset="-122"/>
              <a:ea typeface="黑体" panose="02010609060101010101" pitchFamily="49" charset="-122"/>
              <a:sym typeface="+mn-ea"/>
            </a:endParaRPr>
          </a:p>
        </p:txBody>
      </p:sp>
      <p:cxnSp>
        <p:nvCxnSpPr>
          <p:cNvPr id="41" name="连接符: 肘形 16"/>
          <p:cNvCxnSpPr/>
          <p:nvPr/>
        </p:nvCxnSpPr>
        <p:spPr>
          <a:xfrm>
            <a:off x="2890135" y="2128090"/>
            <a:ext cx="702000" cy="1620000"/>
          </a:xfrm>
          <a:prstGeom prst="bentConnector3">
            <a:avLst>
              <a:gd name="adj1" fmla="val 50000"/>
            </a:avLst>
          </a:prstGeom>
          <a:noFill/>
          <a:ln w="25400" cap="flat" cmpd="sng" algn="ctr">
            <a:solidFill>
              <a:schemeClr val="tx1"/>
            </a:solidFill>
            <a:prstDash val="solid"/>
            <a:tailEnd type="triangle"/>
          </a:ln>
          <a:effectLst>
            <a:outerShdw blurRad="40000" dist="20000" dir="5400000" rotWithShape="0">
              <a:srgbClr val="000000">
                <a:alpha val="38000"/>
              </a:srgbClr>
            </a:outerShdw>
          </a:effectLst>
        </p:spPr>
      </p:cxnSp>
      <p:sp>
        <p:nvSpPr>
          <p:cNvPr id="47" name="文本框 46"/>
          <p:cNvSpPr txBox="1"/>
          <p:nvPr>
            <p:custDataLst>
              <p:tags r:id="rId20"/>
            </p:custDataLst>
          </p:nvPr>
        </p:nvSpPr>
        <p:spPr>
          <a:xfrm>
            <a:off x="3667125" y="3009901"/>
            <a:ext cx="1644968" cy="405560"/>
          </a:xfrm>
          <a:prstGeom prst="rect">
            <a:avLst/>
          </a:prstGeom>
          <a:noFill/>
          <a:ln w="9525">
            <a:noFill/>
          </a:ln>
        </p:spPr>
        <p:txBody>
          <a:bodyPr wrap="square" lIns="68580" tIns="34290" rIns="68580" bIns="34290">
            <a:spAutoFit/>
          </a:bodyPr>
          <a:lstStyle/>
          <a:p>
            <a:pPr algn="ctr">
              <a:lnSpc>
                <a:spcPct val="120000"/>
              </a:lnSpc>
              <a:spcBef>
                <a:spcPts val="40"/>
              </a:spcBef>
            </a:pPr>
            <a:r>
              <a:rPr lang="zh-CN" altLang="en-US" sz="2100" b="1" dirty="0">
                <a:latin typeface="黑体" panose="02010609060101010101" pitchFamily="49" charset="-122"/>
                <a:ea typeface="黑体" panose="02010609060101010101" pitchFamily="49" charset="-122"/>
                <a:sym typeface="+mn-ea"/>
              </a:rPr>
              <a:t>飞夺泸定桥</a:t>
            </a:r>
            <a:endParaRPr lang="zh-CN" altLang="en-US" sz="2100" b="1" dirty="0">
              <a:latin typeface="黑体" panose="02010609060101010101" pitchFamily="49" charset="-122"/>
              <a:ea typeface="黑体" panose="02010609060101010101" pitchFamily="49" charset="-122"/>
              <a:sym typeface="+mn-ea"/>
            </a:endParaRPr>
          </a:p>
        </p:txBody>
      </p:sp>
      <p:sp>
        <p:nvSpPr>
          <p:cNvPr id="48" name="文本框 47"/>
          <p:cNvSpPr txBox="1"/>
          <p:nvPr>
            <p:custDataLst>
              <p:tags r:id="rId21"/>
            </p:custDataLst>
          </p:nvPr>
        </p:nvSpPr>
        <p:spPr>
          <a:xfrm>
            <a:off x="7126129" y="2765107"/>
            <a:ext cx="1777365" cy="391478"/>
          </a:xfrm>
          <a:prstGeom prst="rect">
            <a:avLst/>
          </a:prstGeom>
          <a:noFill/>
          <a:ln w="9525">
            <a:noFill/>
          </a:ln>
        </p:spPr>
        <p:txBody>
          <a:bodyPr wrap="square" lIns="68580" tIns="34290" rIns="68580" bIns="34290">
            <a:spAutoFit/>
          </a:bodyPr>
          <a:lstStyle/>
          <a:p>
            <a:pPr lvl="0" algn="ctr">
              <a:spcBef>
                <a:spcPct val="50000"/>
              </a:spcBef>
              <a:buClrTx/>
              <a:buSzTx/>
              <a:buFontTx/>
            </a:pPr>
            <a:r>
              <a:rPr lang="zh-CN" altLang="en-US" sz="2100" b="1" dirty="0">
                <a:solidFill>
                  <a:srgbClr val="C00000"/>
                </a:solidFill>
                <a:latin typeface="黑体" panose="02010609060101010101" pitchFamily="49" charset="-122"/>
                <a:ea typeface="黑体" panose="02010609060101010101" pitchFamily="49" charset="-122"/>
                <a:cs typeface="江西拙楷3.0" charset="-122"/>
                <a:sym typeface="+mn-ea"/>
              </a:rPr>
              <a:t>1935年10月</a:t>
            </a:r>
            <a:endParaRPr lang="zh-CN" altLang="en-US" sz="2100" b="1" dirty="0">
              <a:solidFill>
                <a:srgbClr val="C00000"/>
              </a:solidFill>
              <a:latin typeface="黑体" panose="02010609060101010101" pitchFamily="49" charset="-122"/>
              <a:ea typeface="黑体" panose="02010609060101010101" pitchFamily="49" charset="-122"/>
              <a:cs typeface="江西拙楷3.0" charset="-122"/>
              <a:sym typeface="+mn-ea"/>
            </a:endParaRPr>
          </a:p>
        </p:txBody>
      </p:sp>
      <p:sp>
        <p:nvSpPr>
          <p:cNvPr id="49" name="矩形 48"/>
          <p:cNvSpPr/>
          <p:nvPr/>
        </p:nvSpPr>
        <p:spPr>
          <a:xfrm>
            <a:off x="334648" y="1727798"/>
            <a:ext cx="1222689" cy="839629"/>
          </a:xfrm>
          <a:prstGeom prst="rect">
            <a:avLst/>
          </a:prstGeom>
          <a:noFill/>
          <a:ln w="28575" cmpd="sng">
            <a:solidFill>
              <a:srgbClr val="95464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dirty="0">
                <a:solidFill>
                  <a:schemeClr val="tx1"/>
                </a:solidFill>
                <a:latin typeface="黑体" panose="02010609060101010101" pitchFamily="49" charset="-122"/>
                <a:ea typeface="黑体" panose="02010609060101010101" pitchFamily="49" charset="-122"/>
              </a:rPr>
              <a:t>中国工农红军长征</a:t>
            </a:r>
            <a:endParaRPr lang="zh-CN" altLang="en-US" sz="2100" b="1" dirty="0">
              <a:solidFill>
                <a:schemeClr val="tx1"/>
              </a:solidFill>
              <a:latin typeface="黑体" panose="02010609060101010101" pitchFamily="49" charset="-122"/>
              <a:ea typeface="黑体" panose="02010609060101010101" pitchFamily="49" charset="-122"/>
            </a:endParaRPr>
          </a:p>
        </p:txBody>
      </p:sp>
      <p:sp>
        <p:nvSpPr>
          <p:cNvPr id="56" name="矩形 55"/>
          <p:cNvSpPr/>
          <p:nvPr/>
        </p:nvSpPr>
        <p:spPr>
          <a:xfrm>
            <a:off x="2423637" y="794861"/>
            <a:ext cx="716756" cy="504825"/>
          </a:xfrm>
          <a:prstGeom prst="rect">
            <a:avLst/>
          </a:prstGeom>
          <a:noFill/>
          <a:ln w="28575" cmpd="sng">
            <a:solidFill>
              <a:srgbClr val="95464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dirty="0">
                <a:solidFill>
                  <a:schemeClr val="tx1"/>
                </a:solidFill>
                <a:latin typeface="黑体" panose="02010609060101010101" pitchFamily="49" charset="-122"/>
                <a:ea typeface="黑体" panose="02010609060101010101" pitchFamily="49" charset="-122"/>
              </a:rPr>
              <a:t>原因</a:t>
            </a:r>
            <a:endParaRPr lang="zh-CN" altLang="en-US" sz="2100" b="1" dirty="0">
              <a:solidFill>
                <a:schemeClr val="tx1"/>
              </a:solidFill>
              <a:latin typeface="黑体" panose="02010609060101010101" pitchFamily="49" charset="-122"/>
              <a:ea typeface="黑体" panose="02010609060101010101" pitchFamily="49" charset="-122"/>
            </a:endParaRPr>
          </a:p>
        </p:txBody>
      </p:sp>
      <p:sp>
        <p:nvSpPr>
          <p:cNvPr id="57" name="矩形 56"/>
          <p:cNvSpPr/>
          <p:nvPr/>
        </p:nvSpPr>
        <p:spPr>
          <a:xfrm>
            <a:off x="2173606" y="1890713"/>
            <a:ext cx="716756" cy="504825"/>
          </a:xfrm>
          <a:prstGeom prst="rect">
            <a:avLst/>
          </a:prstGeom>
          <a:noFill/>
          <a:ln w="28575" cmpd="sng">
            <a:solidFill>
              <a:srgbClr val="95464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dirty="0">
                <a:solidFill>
                  <a:schemeClr val="tx1"/>
                </a:solidFill>
                <a:latin typeface="黑体" panose="02010609060101010101" pitchFamily="49" charset="-122"/>
                <a:ea typeface="黑体" panose="02010609060101010101" pitchFamily="49" charset="-122"/>
              </a:rPr>
              <a:t>过程</a:t>
            </a:r>
            <a:endParaRPr lang="zh-CN" altLang="en-US" sz="2100" b="1" dirty="0">
              <a:solidFill>
                <a:schemeClr val="tx1"/>
              </a:solidFill>
              <a:latin typeface="黑体" panose="02010609060101010101" pitchFamily="49" charset="-122"/>
              <a:ea typeface="黑体" panose="02010609060101010101" pitchFamily="49" charset="-122"/>
            </a:endParaRPr>
          </a:p>
        </p:txBody>
      </p:sp>
      <p:sp>
        <p:nvSpPr>
          <p:cNvPr id="58" name="矩形 57"/>
          <p:cNvSpPr/>
          <p:nvPr/>
        </p:nvSpPr>
        <p:spPr>
          <a:xfrm>
            <a:off x="416257" y="3937431"/>
            <a:ext cx="1241946" cy="488633"/>
          </a:xfrm>
          <a:prstGeom prst="rect">
            <a:avLst/>
          </a:prstGeom>
          <a:noFill/>
          <a:ln w="28575" cmpd="sng">
            <a:solidFill>
              <a:srgbClr val="95464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dirty="0">
                <a:solidFill>
                  <a:srgbClr val="C00000"/>
                </a:solidFill>
                <a:latin typeface="黑体" panose="02010609060101010101" pitchFamily="49" charset="-122"/>
                <a:ea typeface="黑体" panose="02010609060101010101" pitchFamily="49" charset="-122"/>
              </a:rPr>
              <a:t>长征精神</a:t>
            </a:r>
            <a:endParaRPr lang="zh-CN" altLang="en-US" sz="2100" b="1" dirty="0">
              <a:solidFill>
                <a:srgbClr val="C00000"/>
              </a:solidFill>
              <a:latin typeface="黑体" panose="02010609060101010101" pitchFamily="49" charset="-122"/>
              <a:ea typeface="黑体" panose="02010609060101010101" pitchFamily="49" charset="-122"/>
            </a:endParaRPr>
          </a:p>
        </p:txBody>
      </p:sp>
      <p:sp>
        <p:nvSpPr>
          <p:cNvPr id="59" name="矩形 58"/>
          <p:cNvSpPr/>
          <p:nvPr/>
        </p:nvSpPr>
        <p:spPr>
          <a:xfrm>
            <a:off x="2554606" y="4096226"/>
            <a:ext cx="716756" cy="504825"/>
          </a:xfrm>
          <a:prstGeom prst="rect">
            <a:avLst/>
          </a:prstGeom>
          <a:noFill/>
          <a:ln w="28575" cmpd="sng">
            <a:solidFill>
              <a:srgbClr val="954641"/>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dirty="0">
                <a:solidFill>
                  <a:schemeClr val="tx1"/>
                </a:solidFill>
                <a:latin typeface="黑体" panose="02010609060101010101" pitchFamily="49" charset="-122"/>
                <a:ea typeface="黑体" panose="02010609060101010101" pitchFamily="49" charset="-122"/>
              </a:rPr>
              <a:t>意义</a:t>
            </a:r>
            <a:endParaRPr lang="zh-CN" altLang="en-US" sz="2100" b="1" dirty="0">
              <a:solidFill>
                <a:schemeClr val="tx1"/>
              </a:solidFill>
              <a:latin typeface="黑体" panose="02010609060101010101" pitchFamily="49" charset="-122"/>
              <a:ea typeface="黑体" panose="02010609060101010101" pitchFamily="49" charset="-122"/>
            </a:endParaRPr>
          </a:p>
        </p:txBody>
      </p:sp>
      <p:cxnSp>
        <p:nvCxnSpPr>
          <p:cNvPr id="60" name="直接箭头连接符 59"/>
          <p:cNvCxnSpPr/>
          <p:nvPr/>
        </p:nvCxnSpPr>
        <p:spPr>
          <a:xfrm>
            <a:off x="3180874" y="1051560"/>
            <a:ext cx="488633" cy="714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up)">
                                      <p:cBhvr>
                                        <p:cTn id="7" dur="500"/>
                                        <p:tgtEl>
                                          <p:spTgt spid="49"/>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left)">
                                      <p:cBhvr>
                                        <p:cTn id="13" dur="500"/>
                                        <p:tgtEl>
                                          <p:spTgt spid="56"/>
                                        </p:tgtEl>
                                      </p:cBhvr>
                                    </p:animEffect>
                                  </p:childTnLst>
                                </p:cTn>
                              </p:par>
                              <p:par>
                                <p:cTn id="14" presetID="22" presetClass="entr" presetSubtype="4"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wipe(down)">
                                      <p:cBhvr>
                                        <p:cTn id="16" dur="500"/>
                                        <p:tgtEl>
                                          <p:spTgt spid="60"/>
                                        </p:tgtEl>
                                      </p:cBhvr>
                                    </p:animEffect>
                                  </p:childTnLst>
                                </p:cTn>
                              </p:par>
                              <p:par>
                                <p:cTn id="17" presetID="22" presetClass="entr" presetSubtype="8"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left)">
                                      <p:cBhvr>
                                        <p:cTn id="22" dur="500"/>
                                        <p:tgtEl>
                                          <p:spTgt spid="57"/>
                                        </p:tgtEl>
                                      </p:cBhvr>
                                    </p:animEffect>
                                  </p:childTnLst>
                                </p:cTn>
                              </p:par>
                              <p:par>
                                <p:cTn id="23" presetID="22" presetClass="entr" presetSubtype="8"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par>
                                <p:cTn id="26" presetID="22" presetClass="entr" presetSubtype="4" fill="hold" nodeType="with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wipe(down)">
                                      <p:cBhvr>
                                        <p:cTn id="28" dur="500"/>
                                        <p:tgtEl>
                                          <p:spTgt spid="85"/>
                                        </p:tgtEl>
                                      </p:cBhvr>
                                    </p:animEffect>
                                  </p:childTnLst>
                                </p:cTn>
                              </p:par>
                              <p:par>
                                <p:cTn id="29" presetID="22" presetClass="entr" presetSubtype="1"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down)">
                                      <p:cBhvr>
                                        <p:cTn id="34" dur="500"/>
                                        <p:tgtEl>
                                          <p:spTgt spid="59"/>
                                        </p:tgtEl>
                                      </p:cBhvr>
                                    </p:animEffect>
                                  </p:childTnLst>
                                </p:cTn>
                              </p:par>
                              <p:par>
                                <p:cTn id="35" presetID="22" presetClass="entr" presetSubtype="8" fill="hold"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par>
                                <p:cTn id="38" presetID="22" presetClass="entr" presetSubtype="8" fill="hold" nodeType="with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left)">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left)">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500"/>
                                        <p:tgtEl>
                                          <p:spTgt spid="37"/>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wipe(left)">
                                      <p:cBhvr>
                                        <p:cTn id="65" dur="500"/>
                                        <p:tgtEl>
                                          <p:spTgt spid="40"/>
                                        </p:tgtEl>
                                      </p:cBhvr>
                                    </p:animEffect>
                                  </p:childTnLst>
                                </p:cTn>
                              </p:par>
                              <p:par>
                                <p:cTn id="66" presetID="22" presetClass="entr" presetSubtype="8" fill="hold" nodeType="withEffect">
                                  <p:stCondLst>
                                    <p:cond delay="0"/>
                                  </p:stCondLst>
                                  <p:childTnLst>
                                    <p:set>
                                      <p:cBhvr>
                                        <p:cTn id="67" dur="1" fill="hold">
                                          <p:stCondLst>
                                            <p:cond delay="0"/>
                                          </p:stCondLst>
                                        </p:cTn>
                                        <p:tgtEl>
                                          <p:spTgt spid="71705"/>
                                        </p:tgtEl>
                                        <p:attrNameLst>
                                          <p:attrName>style.visibility</p:attrName>
                                        </p:attrNameLst>
                                      </p:cBhvr>
                                      <p:to>
                                        <p:strVal val="visible"/>
                                      </p:to>
                                    </p:set>
                                    <p:animEffect transition="in" filter="wipe(left)">
                                      <p:cBhvr>
                                        <p:cTn id="68" dur="500"/>
                                        <p:tgtEl>
                                          <p:spTgt spid="7170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71711"/>
                                        </p:tgtEl>
                                        <p:attrNameLst>
                                          <p:attrName>style.visibility</p:attrName>
                                        </p:attrNameLst>
                                      </p:cBhvr>
                                      <p:to>
                                        <p:strVal val="visible"/>
                                      </p:to>
                                    </p:set>
                                    <p:animEffect transition="in" filter="wipe(left)">
                                      <p:cBhvr>
                                        <p:cTn id="71" dur="500"/>
                                        <p:tgtEl>
                                          <p:spTgt spid="71711"/>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71695"/>
                                        </p:tgtEl>
                                        <p:attrNameLst>
                                          <p:attrName>style.visibility</p:attrName>
                                        </p:attrNameLst>
                                      </p:cBhvr>
                                      <p:to>
                                        <p:strVal val="visible"/>
                                      </p:to>
                                    </p:set>
                                    <p:animEffect transition="in" filter="wipe(left)">
                                      <p:cBhvr>
                                        <p:cTn id="74" dur="500"/>
                                        <p:tgtEl>
                                          <p:spTgt spid="71695"/>
                                        </p:tgtEl>
                                      </p:cBhvr>
                                    </p:animEffect>
                                  </p:childTnLst>
                                </p:cTn>
                              </p:par>
                              <p:par>
                                <p:cTn id="75" presetID="22" presetClass="entr" presetSubtype="8" fill="hold" nodeType="withEffect">
                                  <p:stCondLst>
                                    <p:cond delay="0"/>
                                  </p:stCondLst>
                                  <p:childTnLst>
                                    <p:set>
                                      <p:cBhvr>
                                        <p:cTn id="76" dur="1" fill="hold">
                                          <p:stCondLst>
                                            <p:cond delay="0"/>
                                          </p:stCondLst>
                                        </p:cTn>
                                        <p:tgtEl>
                                          <p:spTgt spid="71706"/>
                                        </p:tgtEl>
                                        <p:attrNameLst>
                                          <p:attrName>style.visibility</p:attrName>
                                        </p:attrNameLst>
                                      </p:cBhvr>
                                      <p:to>
                                        <p:strVal val="visible"/>
                                      </p:to>
                                    </p:set>
                                    <p:animEffect transition="in" filter="wipe(left)">
                                      <p:cBhvr>
                                        <p:cTn id="77" dur="500"/>
                                        <p:tgtEl>
                                          <p:spTgt spid="71706"/>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71712"/>
                                        </p:tgtEl>
                                        <p:attrNameLst>
                                          <p:attrName>style.visibility</p:attrName>
                                        </p:attrNameLst>
                                      </p:cBhvr>
                                      <p:to>
                                        <p:strVal val="visible"/>
                                      </p:to>
                                    </p:set>
                                    <p:animEffect transition="in" filter="wipe(left)">
                                      <p:cBhvr>
                                        <p:cTn id="80" dur="500"/>
                                        <p:tgtEl>
                                          <p:spTgt spid="71712"/>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71694"/>
                                        </p:tgtEl>
                                        <p:attrNameLst>
                                          <p:attrName>style.visibility</p:attrName>
                                        </p:attrNameLst>
                                      </p:cBhvr>
                                      <p:to>
                                        <p:strVal val="visible"/>
                                      </p:to>
                                    </p:set>
                                    <p:animEffect transition="in" filter="wipe(left)">
                                      <p:cBhvr>
                                        <p:cTn id="83" dur="500"/>
                                        <p:tgtEl>
                                          <p:spTgt spid="71694"/>
                                        </p:tgtEl>
                                      </p:cBhvr>
                                    </p:animEffect>
                                  </p:childTnLst>
                                </p:cTn>
                              </p:par>
                              <p:par>
                                <p:cTn id="84" presetID="22" presetClass="entr" presetSubtype="8" fill="hold" nodeType="withEffect">
                                  <p:stCondLst>
                                    <p:cond delay="0"/>
                                  </p:stCondLst>
                                  <p:childTnLst>
                                    <p:set>
                                      <p:cBhvr>
                                        <p:cTn id="85" dur="1" fill="hold">
                                          <p:stCondLst>
                                            <p:cond delay="0"/>
                                          </p:stCondLst>
                                        </p:cTn>
                                        <p:tgtEl>
                                          <p:spTgt spid="71707"/>
                                        </p:tgtEl>
                                        <p:attrNameLst>
                                          <p:attrName>style.visibility</p:attrName>
                                        </p:attrNameLst>
                                      </p:cBhvr>
                                      <p:to>
                                        <p:strVal val="visible"/>
                                      </p:to>
                                    </p:set>
                                    <p:animEffect transition="in" filter="wipe(left)">
                                      <p:cBhvr>
                                        <p:cTn id="86" dur="500"/>
                                        <p:tgtEl>
                                          <p:spTgt spid="71707"/>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wipe(left)">
                                      <p:cBhvr>
                                        <p:cTn id="89" dur="500"/>
                                        <p:tgtEl>
                                          <p:spTgt spid="47"/>
                                        </p:tgtEl>
                                      </p:cBhvr>
                                    </p:animEffect>
                                  </p:childTnLst>
                                </p:cTn>
                              </p:par>
                              <p:par>
                                <p:cTn id="90" presetID="22" presetClass="entr" presetSubtype="8" fill="hold" nodeType="withEffect">
                                  <p:stCondLst>
                                    <p:cond delay="0"/>
                                  </p:stCondLst>
                                  <p:childTnLst>
                                    <p:set>
                                      <p:cBhvr>
                                        <p:cTn id="91" dur="1" fill="hold">
                                          <p:stCondLst>
                                            <p:cond delay="0"/>
                                          </p:stCondLst>
                                        </p:cTn>
                                        <p:tgtEl>
                                          <p:spTgt spid="71708"/>
                                        </p:tgtEl>
                                        <p:attrNameLst>
                                          <p:attrName>style.visibility</p:attrName>
                                        </p:attrNameLst>
                                      </p:cBhvr>
                                      <p:to>
                                        <p:strVal val="visible"/>
                                      </p:to>
                                    </p:set>
                                    <p:animEffect transition="in" filter="wipe(left)">
                                      <p:cBhvr>
                                        <p:cTn id="92" dur="500"/>
                                        <p:tgtEl>
                                          <p:spTgt spid="7170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71693"/>
                                        </p:tgtEl>
                                        <p:attrNameLst>
                                          <p:attrName>style.visibility</p:attrName>
                                        </p:attrNameLst>
                                      </p:cBhvr>
                                      <p:to>
                                        <p:strVal val="visible"/>
                                      </p:to>
                                    </p:set>
                                    <p:animEffect transition="in" filter="wipe(left)">
                                      <p:cBhvr>
                                        <p:cTn id="95" dur="500"/>
                                        <p:tgtEl>
                                          <p:spTgt spid="71693"/>
                                        </p:tgtEl>
                                      </p:cBhvr>
                                    </p:animEffect>
                                  </p:childTnLst>
                                </p:cTn>
                              </p:par>
                              <p:par>
                                <p:cTn id="96" presetID="22" presetClass="entr" presetSubtype="8" fill="hold" nodeType="withEffect">
                                  <p:stCondLst>
                                    <p:cond delay="0"/>
                                  </p:stCondLst>
                                  <p:childTnLst>
                                    <p:set>
                                      <p:cBhvr>
                                        <p:cTn id="97" dur="1" fill="hold">
                                          <p:stCondLst>
                                            <p:cond delay="0"/>
                                          </p:stCondLst>
                                        </p:cTn>
                                        <p:tgtEl>
                                          <p:spTgt spid="71709"/>
                                        </p:tgtEl>
                                        <p:attrNameLst>
                                          <p:attrName>style.visibility</p:attrName>
                                        </p:attrNameLst>
                                      </p:cBhvr>
                                      <p:to>
                                        <p:strVal val="visible"/>
                                      </p:to>
                                    </p:set>
                                    <p:animEffect transition="in" filter="wipe(left)">
                                      <p:cBhvr>
                                        <p:cTn id="98" dur="500"/>
                                        <p:tgtEl>
                                          <p:spTgt spid="71709"/>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71692"/>
                                        </p:tgtEl>
                                        <p:attrNameLst>
                                          <p:attrName>style.visibility</p:attrName>
                                        </p:attrNameLst>
                                      </p:cBhvr>
                                      <p:to>
                                        <p:strVal val="visible"/>
                                      </p:to>
                                    </p:set>
                                    <p:animEffect transition="in" filter="wipe(left)">
                                      <p:cBhvr>
                                        <p:cTn id="101" dur="500"/>
                                        <p:tgtEl>
                                          <p:spTgt spid="71692"/>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wipe(left)">
                                      <p:cBhvr>
                                        <p:cTn id="104" dur="500"/>
                                        <p:tgtEl>
                                          <p:spTgt spid="48"/>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8" fill="hold" grpId="0" nodeType="clickEffect">
                                  <p:stCondLst>
                                    <p:cond delay="0"/>
                                  </p:stCondLst>
                                  <p:childTnLst>
                                    <p:set>
                                      <p:cBhvr>
                                        <p:cTn id="108" dur="1" fill="hold">
                                          <p:stCondLst>
                                            <p:cond delay="0"/>
                                          </p:stCondLst>
                                        </p:cTn>
                                        <p:tgtEl>
                                          <p:spTgt spid="71701"/>
                                        </p:tgtEl>
                                        <p:attrNameLst>
                                          <p:attrName>style.visibility</p:attrName>
                                        </p:attrNameLst>
                                      </p:cBhvr>
                                      <p:to>
                                        <p:strVal val="visible"/>
                                      </p:to>
                                    </p:set>
                                    <p:animEffect transition="in" filter="wipe(left)">
                                      <p:cBhvr>
                                        <p:cTn id="109" dur="500"/>
                                        <p:tgtEl>
                                          <p:spTgt spid="71701"/>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50"/>
                                        </p:tgtEl>
                                        <p:attrNameLst>
                                          <p:attrName>style.visibility</p:attrName>
                                        </p:attrNameLst>
                                      </p:cBhvr>
                                      <p:to>
                                        <p:strVal val="visible"/>
                                      </p:to>
                                    </p:set>
                                    <p:animEffect transition="in" filter="wipe(left)">
                                      <p:cBhvr>
                                        <p:cTn id="114" dur="500"/>
                                        <p:tgtEl>
                                          <p:spTgt spid="50"/>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nodeType="click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wipe(up)">
                                      <p:cBhvr>
                                        <p:cTn id="119" dur="500"/>
                                        <p:tgtEl>
                                          <p:spTgt spid="14"/>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1" fill="hold" grpId="0" nodeType="clickEffect">
                                  <p:stCondLst>
                                    <p:cond delay="0"/>
                                  </p:stCondLst>
                                  <p:childTnLst>
                                    <p:set>
                                      <p:cBhvr>
                                        <p:cTn id="123" dur="1" fill="hold">
                                          <p:stCondLst>
                                            <p:cond delay="0"/>
                                          </p:stCondLst>
                                        </p:cTn>
                                        <p:tgtEl>
                                          <p:spTgt spid="58"/>
                                        </p:tgtEl>
                                        <p:attrNameLst>
                                          <p:attrName>style.visibility</p:attrName>
                                        </p:attrNameLst>
                                      </p:cBhvr>
                                      <p:to>
                                        <p:strVal val="visible"/>
                                      </p:to>
                                    </p:set>
                                    <p:animEffect transition="in" filter="wipe(up)">
                                      <p:cBhvr>
                                        <p:cTn id="12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8" grpId="0" bldLvl="0" animBg="1"/>
      <p:bldP spid="50" grpId="0" bldLvl="0" animBg="1"/>
      <p:bldP spid="31" grpId="0" bldLvl="0" animBg="1"/>
      <p:bldP spid="37" grpId="0" bldLvl="0" animBg="1"/>
      <p:bldP spid="71692" grpId="0"/>
      <p:bldP spid="71693" grpId="0"/>
      <p:bldP spid="71694" grpId="0"/>
      <p:bldP spid="71695" grpId="0"/>
      <p:bldP spid="40" grpId="0"/>
      <p:bldP spid="71701" grpId="0"/>
      <p:bldP spid="71711" grpId="0"/>
      <p:bldP spid="71712" grpId="0"/>
      <p:bldP spid="47" grpId="0"/>
      <p:bldP spid="48" grpId="0"/>
      <p:bldP spid="49" grpId="0" bldLvl="0" animBg="1"/>
      <p:bldP spid="56" grpId="0" bldLvl="0" animBg="1"/>
      <p:bldP spid="57" grpId="0" bldLvl="0" animBg="1"/>
      <p:bldP spid="58" grpId="0" bldLvl="0" animBg="1"/>
      <p:bldP spid="5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346156" y="909620"/>
            <a:ext cx="8675014" cy="2192908"/>
          </a:xfrm>
          <a:prstGeom prst="rect">
            <a:avLst/>
          </a:prstGeom>
          <a:noFill/>
        </p:spPr>
        <p:txBody>
          <a:bodyPr wrap="square" lIns="68580" tIns="34290" rIns="68580" bIns="34290" rtlCol="0" anchor="t">
            <a:spAutoFit/>
          </a:bodyPr>
          <a:lstStyle/>
          <a:p>
            <a:pPr algn="just">
              <a:lnSpc>
                <a:spcPct val="150000"/>
              </a:lnSpc>
            </a:pPr>
            <a:r>
              <a:rPr lang="en-US" altLang="zh-CN" sz="2300" b="1" dirty="0">
                <a:latin typeface="黑体" panose="02010609060101010101" pitchFamily="49" charset="-122"/>
                <a:ea typeface="黑体" panose="02010609060101010101" pitchFamily="49" charset="-122"/>
                <a:cs typeface="华文楷体" panose="02010600040101010101" charset="-122"/>
                <a:sym typeface="+mn-ea"/>
              </a:rPr>
              <a:t>1</a:t>
            </a:r>
            <a:r>
              <a:rPr lang="zh-CN" altLang="en-US" sz="2300" b="1" dirty="0">
                <a:latin typeface="黑体" panose="02010609060101010101" pitchFamily="49" charset="-122"/>
                <a:ea typeface="黑体" panose="02010609060101010101" pitchFamily="49" charset="-122"/>
                <a:cs typeface="华文楷体" panose="02010600040101010101" charset="-122"/>
                <a:sym typeface="+mn-ea"/>
              </a:rPr>
              <a:t>.【原创题】八年级一班计划举办一次以“红军长征”为主题</a:t>
            </a:r>
            <a:r>
              <a:rPr lang="zh-CN" altLang="en-US" sz="2300" b="1" dirty="0" smtClean="0">
                <a:latin typeface="黑体" panose="02010609060101010101" pitchFamily="49" charset="-122"/>
                <a:ea typeface="黑体" panose="02010609060101010101" pitchFamily="49" charset="-122"/>
                <a:cs typeface="华文楷体" panose="02010600040101010101" charset="-122"/>
                <a:sym typeface="+mn-ea"/>
              </a:rPr>
              <a:t>的</a:t>
            </a:r>
            <a:endParaRPr lang="en-US" altLang="zh-CN" sz="2300" b="1" dirty="0" smtClean="0">
              <a:latin typeface="黑体" panose="02010609060101010101" pitchFamily="49" charset="-122"/>
              <a:ea typeface="黑体" panose="02010609060101010101" pitchFamily="49" charset="-122"/>
              <a:cs typeface="华文楷体" panose="02010600040101010101" charset="-122"/>
              <a:sym typeface="+mn-ea"/>
            </a:endParaRPr>
          </a:p>
          <a:p>
            <a:pPr algn="just">
              <a:lnSpc>
                <a:spcPct val="150000"/>
              </a:lnSpc>
            </a:pPr>
            <a:r>
              <a:rPr lang="zh-CN" altLang="en-US" sz="2300" b="1" dirty="0" smtClean="0">
                <a:latin typeface="黑体" panose="02010609060101010101" pitchFamily="49" charset="-122"/>
                <a:ea typeface="黑体" panose="02010609060101010101" pitchFamily="49" charset="-122"/>
                <a:cs typeface="华文楷体" panose="02010600040101010101" charset="-122"/>
                <a:sym typeface="+mn-ea"/>
              </a:rPr>
              <a:t>历史</a:t>
            </a:r>
            <a:r>
              <a:rPr lang="zh-CN" altLang="en-US" sz="2300" b="1" dirty="0">
                <a:latin typeface="黑体" panose="02010609060101010101" pitchFamily="49" charset="-122"/>
                <a:ea typeface="黑体" panose="02010609060101010101" pitchFamily="49" charset="-122"/>
                <a:cs typeface="华文楷体" panose="02010600040101010101" charset="-122"/>
                <a:sym typeface="+mn-ea"/>
              </a:rPr>
              <a:t>故事会，该班同学所拟的故事标题不符合该主题的是（　　）</a:t>
            </a:r>
            <a:endParaRPr lang="zh-CN" altLang="en-US" sz="2300" b="1" dirty="0">
              <a:latin typeface="黑体" panose="02010609060101010101" pitchFamily="49" charset="-122"/>
              <a:ea typeface="黑体" panose="02010609060101010101" pitchFamily="49" charset="-122"/>
              <a:cs typeface="华文楷体" panose="02010600040101010101" charset="-122"/>
              <a:sym typeface="+mn-ea"/>
            </a:endParaRPr>
          </a:p>
          <a:p>
            <a:pPr algn="just">
              <a:lnSpc>
                <a:spcPct val="150000"/>
              </a:lnSpc>
            </a:pPr>
            <a:r>
              <a:rPr lang="zh-CN" altLang="en-US" sz="2300" b="1" dirty="0">
                <a:latin typeface="黑体" panose="02010609060101010101" pitchFamily="49" charset="-122"/>
                <a:ea typeface="黑体" panose="02010609060101010101" pitchFamily="49" charset="-122"/>
                <a:cs typeface="华文楷体" panose="02010600040101010101" charset="-122"/>
                <a:sym typeface="+mn-ea"/>
              </a:rPr>
              <a:t>A．《巧渡金沙江》 </a:t>
            </a:r>
            <a:r>
              <a:rPr lang="zh-CN" altLang="en-US" sz="2300" b="1" dirty="0" smtClean="0">
                <a:latin typeface="黑体" panose="02010609060101010101" pitchFamily="49" charset="-122"/>
                <a:ea typeface="黑体" panose="02010609060101010101" pitchFamily="49" charset="-122"/>
                <a:cs typeface="华文楷体" panose="02010600040101010101" charset="-122"/>
                <a:sym typeface="+mn-ea"/>
              </a:rPr>
              <a:t>          B</a:t>
            </a:r>
            <a:r>
              <a:rPr lang="zh-CN" altLang="en-US" sz="2300" b="1" dirty="0">
                <a:latin typeface="黑体" panose="02010609060101010101" pitchFamily="49" charset="-122"/>
                <a:ea typeface="黑体" panose="02010609060101010101" pitchFamily="49" charset="-122"/>
                <a:cs typeface="华文楷体" panose="02010600040101010101" charset="-122"/>
                <a:sym typeface="+mn-ea"/>
              </a:rPr>
              <a:t>．《过雪山草地》</a:t>
            </a:r>
            <a:endParaRPr lang="zh-CN" altLang="en-US" sz="2300" b="1" dirty="0">
              <a:latin typeface="黑体" panose="02010609060101010101" pitchFamily="49" charset="-122"/>
              <a:ea typeface="黑体" panose="02010609060101010101" pitchFamily="49" charset="-122"/>
              <a:cs typeface="华文楷体" panose="02010600040101010101" charset="-122"/>
              <a:sym typeface="+mn-ea"/>
            </a:endParaRPr>
          </a:p>
          <a:p>
            <a:pPr algn="just">
              <a:lnSpc>
                <a:spcPct val="150000"/>
              </a:lnSpc>
            </a:pPr>
            <a:r>
              <a:rPr lang="zh-CN" altLang="en-US" sz="2300" b="1" dirty="0">
                <a:latin typeface="黑体" panose="02010609060101010101" pitchFamily="49" charset="-122"/>
                <a:ea typeface="黑体" panose="02010609060101010101" pitchFamily="49" charset="-122"/>
                <a:cs typeface="华文楷体" panose="02010600040101010101" charset="-122"/>
                <a:sym typeface="+mn-ea"/>
              </a:rPr>
              <a:t>C．</a:t>
            </a:r>
            <a:r>
              <a:rPr lang="zh-CN" altLang="en-US" sz="2300" b="1" dirty="0" smtClean="0">
                <a:latin typeface="黑体" panose="02010609060101010101" pitchFamily="49" charset="-122"/>
                <a:ea typeface="黑体" panose="02010609060101010101" pitchFamily="49" charset="-122"/>
                <a:cs typeface="华文楷体" panose="02010600040101010101" charset="-122"/>
                <a:sym typeface="+mn-ea"/>
              </a:rPr>
              <a:t>《抗日战争》             D</a:t>
            </a:r>
            <a:r>
              <a:rPr lang="zh-CN" altLang="en-US" sz="2300" b="1" dirty="0">
                <a:latin typeface="黑体" panose="02010609060101010101" pitchFamily="49" charset="-122"/>
                <a:ea typeface="黑体" panose="02010609060101010101" pitchFamily="49" charset="-122"/>
                <a:cs typeface="华文楷体" panose="02010600040101010101" charset="-122"/>
                <a:sym typeface="+mn-ea"/>
              </a:rPr>
              <a:t>．《飞夺泸定桥》</a:t>
            </a:r>
            <a:endParaRPr lang="zh-CN" altLang="en-US" sz="2300" b="1" dirty="0">
              <a:latin typeface="黑体" panose="02010609060101010101" pitchFamily="49" charset="-122"/>
              <a:ea typeface="黑体" panose="02010609060101010101" pitchFamily="49" charset="-122"/>
              <a:cs typeface="华文楷体" panose="02010600040101010101" charset="-122"/>
              <a:sym typeface="+mn-ea"/>
            </a:endParaRPr>
          </a:p>
        </p:txBody>
      </p:sp>
      <p:sp>
        <p:nvSpPr>
          <p:cNvPr id="4" name="文本框 3"/>
          <p:cNvSpPr txBox="1"/>
          <p:nvPr>
            <p:custDataLst>
              <p:tags r:id="rId2"/>
            </p:custDataLst>
          </p:nvPr>
        </p:nvSpPr>
        <p:spPr>
          <a:xfrm>
            <a:off x="8153767" y="1435534"/>
            <a:ext cx="404813" cy="494348"/>
          </a:xfrm>
          <a:prstGeom prst="rect">
            <a:avLst/>
          </a:prstGeom>
          <a:noFill/>
        </p:spPr>
        <p:txBody>
          <a:bodyPr wrap="square" lIns="68580" tIns="34290" rIns="68580" bIns="34290" rtlCol="0">
            <a:noAutofit/>
          </a:bodyPr>
          <a:lstStyle/>
          <a:p>
            <a:pPr algn="ctr"/>
            <a:r>
              <a:rPr lang="en-US" altLang="zh-CN" sz="3200" b="1" dirty="0">
                <a:solidFill>
                  <a:srgbClr val="FF0000"/>
                </a:solidFill>
              </a:rPr>
              <a:t>C</a:t>
            </a:r>
            <a:endParaRPr lang="en-US" altLang="zh-CN" sz="32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4"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347009" y="898366"/>
            <a:ext cx="8667338" cy="2839239"/>
          </a:xfrm>
          <a:prstGeom prst="rect">
            <a:avLst/>
          </a:prstGeom>
          <a:noFill/>
        </p:spPr>
        <p:txBody>
          <a:bodyPr wrap="square" lIns="68580" tIns="34290" rIns="68580" bIns="34290" rtlCol="0" anchor="t">
            <a:spAutoFit/>
          </a:bodyPr>
          <a:lstStyle/>
          <a:p>
            <a:pPr>
              <a:lnSpc>
                <a:spcPct val="150000"/>
              </a:lnSpc>
            </a:pPr>
            <a:r>
              <a:rPr lang="en-US" altLang="zh-CN" sz="2400" b="1" dirty="0">
                <a:latin typeface="黑体" panose="02010609060101010101" pitchFamily="49" charset="-122"/>
                <a:ea typeface="黑体" panose="02010609060101010101" pitchFamily="49" charset="-122"/>
                <a:cs typeface="华文楷体" panose="02010600040101010101" charset="-122"/>
                <a:sym typeface="+mn-ea"/>
              </a:rPr>
              <a:t>2</a:t>
            </a:r>
            <a:r>
              <a:rPr lang="zh-CN" altLang="en-US" sz="2400" b="1" dirty="0">
                <a:latin typeface="黑体" panose="02010609060101010101" pitchFamily="49" charset="-122"/>
                <a:ea typeface="黑体" panose="02010609060101010101" pitchFamily="49" charset="-122"/>
                <a:cs typeface="华文楷体" panose="02010600040101010101" charset="-122"/>
                <a:sym typeface="+mn-ea"/>
              </a:rPr>
              <a:t>.【易错题】【2023·浙江金华·4】1936年11月18日，《西北真报》社刊印“紧急号外”，登载了“欢迎红军第四方面军到达陕西来”的新闻。这一新闻折射出（　　）</a:t>
            </a:r>
            <a:endParaRPr lang="zh-CN" altLang="en-US" sz="2400" b="1" dirty="0">
              <a:latin typeface="黑体" panose="02010609060101010101" pitchFamily="49" charset="-122"/>
              <a:ea typeface="黑体" panose="02010609060101010101" pitchFamily="49" charset="-122"/>
              <a:cs typeface="华文楷体" panose="02010600040101010101" charset="-122"/>
              <a:sym typeface="+mn-ea"/>
            </a:endParaRPr>
          </a:p>
          <a:p>
            <a:pPr>
              <a:lnSpc>
                <a:spcPct val="150000"/>
              </a:lnSpc>
            </a:pPr>
            <a:r>
              <a:rPr lang="zh-CN" altLang="en-US" sz="2400" b="1" dirty="0">
                <a:latin typeface="黑体" panose="02010609060101010101" pitchFamily="49" charset="-122"/>
                <a:ea typeface="黑体" panose="02010609060101010101" pitchFamily="49" charset="-122"/>
                <a:cs typeface="华文楷体" panose="02010600040101010101" charset="-122"/>
                <a:sym typeface="+mn-ea"/>
              </a:rPr>
              <a:t>A．遵义会议挽救中国革命        </a:t>
            </a:r>
            <a:r>
              <a:rPr lang="zh-CN" altLang="en-US" sz="2400" b="1" dirty="0" smtClean="0">
                <a:latin typeface="黑体" panose="02010609060101010101" pitchFamily="49" charset="-122"/>
                <a:ea typeface="黑体" panose="02010609060101010101" pitchFamily="49" charset="-122"/>
                <a:cs typeface="华文楷体" panose="02010600040101010101" charset="-122"/>
                <a:sym typeface="+mn-ea"/>
              </a:rPr>
              <a:t>B</a:t>
            </a:r>
            <a:r>
              <a:rPr lang="zh-CN" altLang="en-US" sz="2400" b="1" dirty="0">
                <a:latin typeface="黑体" panose="02010609060101010101" pitchFamily="49" charset="-122"/>
                <a:ea typeface="黑体" panose="02010609060101010101" pitchFamily="49" charset="-122"/>
                <a:cs typeface="华文楷体" panose="02010600040101010101" charset="-122"/>
                <a:sym typeface="+mn-ea"/>
              </a:rPr>
              <a:t>．红军长征完成战略转移</a:t>
            </a:r>
            <a:endParaRPr lang="zh-CN" altLang="en-US" sz="2400" b="1" dirty="0">
              <a:latin typeface="黑体" panose="02010609060101010101" pitchFamily="49" charset="-122"/>
              <a:ea typeface="黑体" panose="02010609060101010101" pitchFamily="49" charset="-122"/>
              <a:cs typeface="华文楷体" panose="02010600040101010101" charset="-122"/>
              <a:sym typeface="+mn-ea"/>
            </a:endParaRPr>
          </a:p>
          <a:p>
            <a:pPr>
              <a:lnSpc>
                <a:spcPct val="150000"/>
              </a:lnSpc>
            </a:pPr>
            <a:r>
              <a:rPr lang="zh-CN" altLang="en-US" sz="2400" b="1" dirty="0">
                <a:latin typeface="黑体" panose="02010609060101010101" pitchFamily="49" charset="-122"/>
                <a:ea typeface="黑体" panose="02010609060101010101" pitchFamily="49" charset="-122"/>
                <a:cs typeface="华文楷体" panose="02010600040101010101" charset="-122"/>
                <a:sym typeface="+mn-ea"/>
              </a:rPr>
              <a:t>C．西安事变得到和平解决        </a:t>
            </a:r>
            <a:r>
              <a:rPr lang="zh-CN" altLang="en-US" sz="2400" b="1" dirty="0" smtClean="0">
                <a:latin typeface="黑体" panose="02010609060101010101" pitchFamily="49" charset="-122"/>
                <a:ea typeface="黑体" panose="02010609060101010101" pitchFamily="49" charset="-122"/>
                <a:cs typeface="华文楷体" panose="02010600040101010101" charset="-122"/>
                <a:sym typeface="+mn-ea"/>
              </a:rPr>
              <a:t>D</a:t>
            </a:r>
            <a:r>
              <a:rPr lang="zh-CN" altLang="en-US" sz="2400" b="1" dirty="0">
                <a:latin typeface="黑体" panose="02010609060101010101" pitchFamily="49" charset="-122"/>
                <a:ea typeface="黑体" panose="02010609060101010101" pitchFamily="49" charset="-122"/>
                <a:cs typeface="华文楷体" panose="02010600040101010101" charset="-122"/>
                <a:sym typeface="+mn-ea"/>
              </a:rPr>
              <a:t>．红军主力改编为八路军</a:t>
            </a:r>
            <a:endParaRPr lang="zh-CN" altLang="en-US" sz="2400" b="1" dirty="0">
              <a:latin typeface="黑体" panose="02010609060101010101" pitchFamily="49" charset="-122"/>
              <a:ea typeface="黑体" panose="02010609060101010101" pitchFamily="49" charset="-122"/>
              <a:cs typeface="华文楷体" panose="02010600040101010101" charset="-122"/>
              <a:sym typeface="+mn-ea"/>
            </a:endParaRPr>
          </a:p>
        </p:txBody>
      </p:sp>
      <p:sp>
        <p:nvSpPr>
          <p:cNvPr id="4" name="文本框 3"/>
          <p:cNvSpPr txBox="1"/>
          <p:nvPr>
            <p:custDataLst>
              <p:tags r:id="rId2"/>
            </p:custDataLst>
          </p:nvPr>
        </p:nvSpPr>
        <p:spPr>
          <a:xfrm>
            <a:off x="5526164" y="2041955"/>
            <a:ext cx="875824" cy="731996"/>
          </a:xfrm>
          <a:prstGeom prst="rect">
            <a:avLst/>
          </a:prstGeom>
          <a:noFill/>
        </p:spPr>
        <p:txBody>
          <a:bodyPr wrap="square" lIns="68580" tIns="34290" rIns="68580" bIns="34290" rtlCol="0">
            <a:noAutofit/>
          </a:bodyPr>
          <a:lstStyle/>
          <a:p>
            <a:pPr algn="ctr"/>
            <a:r>
              <a:rPr lang="en-US" altLang="zh-CN" sz="3200" b="1" dirty="0">
                <a:solidFill>
                  <a:srgbClr val="FF0000"/>
                </a:solidFill>
              </a:rPr>
              <a:t>B</a:t>
            </a:r>
            <a:endParaRPr lang="en-US" altLang="zh-CN" sz="32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4"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340455" y="877894"/>
            <a:ext cx="8510118" cy="3393237"/>
          </a:xfrm>
          <a:prstGeom prst="rect">
            <a:avLst/>
          </a:prstGeom>
          <a:noFill/>
        </p:spPr>
        <p:txBody>
          <a:bodyPr wrap="square" lIns="68580" tIns="34290" rIns="68580" bIns="34290" rtlCol="0" anchor="t">
            <a:spAutoFit/>
          </a:bodyPr>
          <a:lstStyle/>
          <a:p>
            <a:pPr algn="just">
              <a:lnSpc>
                <a:spcPct val="150000"/>
              </a:lnSpc>
            </a:pPr>
            <a:r>
              <a:rPr lang="en-US" altLang="zh-CN" sz="2400" b="1" dirty="0">
                <a:latin typeface="黑体" panose="02010609060101010101" pitchFamily="49" charset="-122"/>
                <a:ea typeface="黑体" panose="02010609060101010101" pitchFamily="49" charset="-122"/>
                <a:cs typeface="华文楷体" panose="02010600040101010101" charset="-122"/>
                <a:sym typeface="+mn-ea"/>
              </a:rPr>
              <a:t>3</a:t>
            </a:r>
            <a:r>
              <a:rPr lang="zh-CN" altLang="en-US" sz="2400" b="1" dirty="0">
                <a:latin typeface="黑体" panose="02010609060101010101" pitchFamily="49" charset="-122"/>
                <a:ea typeface="黑体" panose="02010609060101010101" pitchFamily="49" charset="-122"/>
                <a:cs typeface="华文楷体" panose="02010600040101010101" charset="-122"/>
                <a:sym typeface="+mn-ea"/>
              </a:rPr>
              <a:t>．【学科素养·家国情怀】【2023·山东济南·13】血战湘江中，陈树湘自断肠子宁死不屈；翻越雪山时，军需处长宁可冻死也没先穿暖和点；借宿老乡家，红军战士把仅有的被子剪下半条留给老乡。这些感人故事体现了伟大的（　　）</a:t>
            </a:r>
            <a:endParaRPr lang="zh-CN" altLang="en-US" sz="2400" b="1" dirty="0">
              <a:latin typeface="黑体" panose="02010609060101010101" pitchFamily="49" charset="-122"/>
              <a:ea typeface="黑体" panose="02010609060101010101" pitchFamily="49" charset="-122"/>
              <a:cs typeface="华文楷体" panose="02010600040101010101" charset="-122"/>
              <a:sym typeface="+mn-ea"/>
            </a:endParaRPr>
          </a:p>
          <a:p>
            <a:pPr algn="just">
              <a:lnSpc>
                <a:spcPct val="150000"/>
              </a:lnSpc>
            </a:pPr>
            <a:r>
              <a:rPr lang="zh-CN" altLang="en-US" sz="2400" b="1" dirty="0">
                <a:latin typeface="黑体" panose="02010609060101010101" pitchFamily="49" charset="-122"/>
                <a:ea typeface="黑体" panose="02010609060101010101" pitchFamily="49" charset="-122"/>
                <a:cs typeface="华文楷体" panose="02010600040101010101" charset="-122"/>
                <a:sym typeface="+mn-ea"/>
              </a:rPr>
              <a:t>A．红船精神      B．井冈山精神     </a:t>
            </a:r>
            <a:endParaRPr lang="en-US" altLang="zh-CN" sz="2400" b="1" dirty="0" smtClean="0">
              <a:latin typeface="黑体" panose="02010609060101010101" pitchFamily="49" charset="-122"/>
              <a:ea typeface="黑体" panose="02010609060101010101" pitchFamily="49" charset="-122"/>
              <a:cs typeface="华文楷体" panose="02010600040101010101" charset="-122"/>
              <a:sym typeface="+mn-ea"/>
            </a:endParaRPr>
          </a:p>
          <a:p>
            <a:pPr algn="just">
              <a:lnSpc>
                <a:spcPct val="150000"/>
              </a:lnSpc>
            </a:pPr>
            <a:r>
              <a:rPr lang="zh-CN" altLang="en-US" sz="2400" b="1" dirty="0" smtClean="0">
                <a:latin typeface="黑体" panose="02010609060101010101" pitchFamily="49" charset="-122"/>
                <a:ea typeface="黑体" panose="02010609060101010101" pitchFamily="49" charset="-122"/>
                <a:cs typeface="华文楷体" panose="02010600040101010101" charset="-122"/>
                <a:sym typeface="+mn-ea"/>
              </a:rPr>
              <a:t>C</a:t>
            </a:r>
            <a:r>
              <a:rPr lang="zh-CN" altLang="en-US" sz="2400" b="1" dirty="0">
                <a:latin typeface="黑体" panose="02010609060101010101" pitchFamily="49" charset="-122"/>
                <a:ea typeface="黑体" panose="02010609060101010101" pitchFamily="49" charset="-122"/>
                <a:cs typeface="华文楷体" panose="02010600040101010101" charset="-122"/>
                <a:sym typeface="+mn-ea"/>
              </a:rPr>
              <a:t>．长征精神      D．延安精神</a:t>
            </a:r>
            <a:endParaRPr lang="zh-CN" altLang="en-US" sz="2400" b="1" dirty="0">
              <a:latin typeface="黑体" panose="02010609060101010101" pitchFamily="49" charset="-122"/>
              <a:ea typeface="黑体" panose="02010609060101010101" pitchFamily="49" charset="-122"/>
              <a:cs typeface="华文楷体" panose="02010600040101010101" charset="-122"/>
              <a:sym typeface="+mn-ea"/>
            </a:endParaRPr>
          </a:p>
        </p:txBody>
      </p:sp>
      <p:sp>
        <p:nvSpPr>
          <p:cNvPr id="4" name="文本框 3"/>
          <p:cNvSpPr txBox="1"/>
          <p:nvPr>
            <p:custDataLst>
              <p:tags r:id="rId2"/>
            </p:custDataLst>
          </p:nvPr>
        </p:nvSpPr>
        <p:spPr>
          <a:xfrm>
            <a:off x="6716084" y="2574512"/>
            <a:ext cx="882968" cy="748189"/>
          </a:xfrm>
          <a:prstGeom prst="rect">
            <a:avLst/>
          </a:prstGeom>
          <a:noFill/>
        </p:spPr>
        <p:txBody>
          <a:bodyPr wrap="square" lIns="68580" tIns="34290" rIns="68580" bIns="34290" rtlCol="0">
            <a:noAutofit/>
          </a:bodyPr>
          <a:lstStyle/>
          <a:p>
            <a:pPr algn="ctr"/>
            <a:r>
              <a:rPr lang="en-US" altLang="zh-CN" sz="3200" b="1" dirty="0">
                <a:solidFill>
                  <a:srgbClr val="FF0000"/>
                </a:solidFill>
              </a:rPr>
              <a:t>C</a:t>
            </a:r>
            <a:endParaRPr lang="en-US" altLang="zh-CN" sz="32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animBg="1"/>
      <p:bldP spid="4"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00"/>
          <p:cNvSpPr txBox="1"/>
          <p:nvPr/>
        </p:nvSpPr>
        <p:spPr>
          <a:xfrm>
            <a:off x="1619672" y="1995686"/>
            <a:ext cx="5832688" cy="1872208"/>
          </a:xfrm>
          <a:prstGeom prst="rect">
            <a:avLst/>
          </a:prstGeom>
          <a:noFill/>
          <a:ln w="9525">
            <a:noFill/>
          </a:ln>
        </p:spPr>
        <p:txBody>
          <a:bodyPr>
            <a:noAutofit/>
          </a:bodyPr>
          <a:lstStyle/>
          <a:p>
            <a:pPr>
              <a:lnSpc>
                <a:spcPct val="150000"/>
              </a:lnSpc>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基础型</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作业：完成课后探究题，并</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标明</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所考查知识点。</a:t>
            </a:r>
            <a:endPar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nSpc>
                <a:spcPct val="150000"/>
              </a:lnSpc>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2</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发展</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型作业：完成课时练习</a:t>
            </a:r>
            <a:endParaRPr lang="zh-CN" altLang="en-US"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导入">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456248" y="973587"/>
            <a:ext cx="8380571" cy="355901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video>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a:stCxn id="32" idx="4"/>
          </p:cNvCxnSpPr>
          <p:nvPr/>
        </p:nvCxnSpPr>
        <p:spPr>
          <a:xfrm>
            <a:off x="380762" y="2238138"/>
            <a:ext cx="8610600" cy="10954"/>
          </a:xfrm>
          <a:prstGeom prst="line">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320278" y="1027860"/>
            <a:ext cx="1869758" cy="1210406"/>
            <a:chOff x="3785845" y="2196296"/>
            <a:chExt cx="2557431" cy="1629388"/>
          </a:xfrm>
        </p:grpSpPr>
        <p:sp>
          <p:nvSpPr>
            <p:cNvPr id="32" name="椭圆 31"/>
            <p:cNvSpPr/>
            <p:nvPr/>
          </p:nvSpPr>
          <p:spPr>
            <a:xfrm>
              <a:off x="3785845" y="3660792"/>
              <a:ext cx="164892" cy="1648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黑体" panose="02010609060101010101" pitchFamily="49" charset="-122"/>
                <a:ea typeface="黑体" panose="02010609060101010101" pitchFamily="49" charset="-122"/>
              </a:endParaRPr>
            </a:p>
          </p:txBody>
        </p:sp>
        <p:sp>
          <p:nvSpPr>
            <p:cNvPr id="54278" name="淘宝店chenying0907 18"/>
            <p:cNvSpPr txBox="1"/>
            <p:nvPr/>
          </p:nvSpPr>
          <p:spPr>
            <a:xfrm>
              <a:off x="3950651" y="2196296"/>
              <a:ext cx="1214226" cy="548785"/>
            </a:xfrm>
            <a:prstGeom prst="rect">
              <a:avLst/>
            </a:prstGeom>
            <a:noFill/>
            <a:ln w="9525">
              <a:noFill/>
            </a:ln>
          </p:spPr>
          <p:txBody>
            <a:bodyPr wrap="square" anchor="t">
              <a:noAutofit/>
            </a:bodyPr>
            <a:lstStyle/>
            <a:p>
              <a:r>
                <a:rPr lang="en-US" altLang="zh-CN" sz="2100" b="1" dirty="0">
                  <a:solidFill>
                    <a:srgbClr val="444343"/>
                  </a:solidFill>
                  <a:latin typeface="黑体" panose="02010609060101010101" pitchFamily="49" charset="-122"/>
                  <a:ea typeface="黑体" panose="02010609060101010101" pitchFamily="49" charset="-122"/>
                </a:rPr>
                <a:t>1924</a:t>
              </a:r>
              <a:endParaRPr lang="en-US" altLang="zh-CN" sz="2100" b="1" dirty="0">
                <a:solidFill>
                  <a:srgbClr val="444343"/>
                </a:solidFill>
                <a:latin typeface="黑体" panose="02010609060101010101" pitchFamily="49" charset="-122"/>
                <a:ea typeface="黑体" panose="02010609060101010101" pitchFamily="49" charset="-122"/>
              </a:endParaRPr>
            </a:p>
          </p:txBody>
        </p:sp>
        <p:sp>
          <p:nvSpPr>
            <p:cNvPr id="54279" name="淘宝店chenying0907 22"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3873134" y="2932921"/>
              <a:ext cx="2470142" cy="571753"/>
            </a:xfrm>
            <a:prstGeom prst="rect">
              <a:avLst/>
            </a:prstGeom>
            <a:noFill/>
            <a:ln w="9525">
              <a:noFill/>
            </a:ln>
          </p:spPr>
          <p:txBody>
            <a:bodyPr wrap="square" anchor="t">
              <a:spAutoFit/>
            </a:bodyPr>
            <a:lstStyle/>
            <a:p>
              <a:pPr>
                <a:lnSpc>
                  <a:spcPct val="120000"/>
                </a:lnSpc>
              </a:pPr>
              <a:r>
                <a:rPr lang="zh-CN" altLang="en-US" sz="1800" b="1" dirty="0">
                  <a:latin typeface="黑体" panose="02010609060101010101" pitchFamily="49" charset="-122"/>
                  <a:ea typeface="黑体" panose="02010609060101010101" pitchFamily="49" charset="-122"/>
                  <a:cs typeface="江西拙楷3.0" charset="-122"/>
                </a:rPr>
                <a:t>国共第一次合作</a:t>
              </a:r>
              <a:endParaRPr lang="zh-CN" altLang="en-US" sz="1800" b="1" dirty="0">
                <a:latin typeface="黑体" panose="02010609060101010101" pitchFamily="49" charset="-122"/>
                <a:ea typeface="黑体" panose="02010609060101010101" pitchFamily="49" charset="-122"/>
                <a:cs typeface="江西拙楷3.0" charset="-122"/>
              </a:endParaRPr>
            </a:p>
          </p:txBody>
        </p:sp>
        <p:cxnSp>
          <p:nvCxnSpPr>
            <p:cNvPr id="35" name="直接连接符 34"/>
            <p:cNvCxnSpPr/>
            <p:nvPr/>
          </p:nvCxnSpPr>
          <p:spPr>
            <a:xfrm>
              <a:off x="3863669" y="2240554"/>
              <a:ext cx="0" cy="14105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2073593" y="984998"/>
            <a:ext cx="1024438" cy="1253688"/>
            <a:chOff x="3785845" y="2173963"/>
            <a:chExt cx="1250139" cy="1670255"/>
          </a:xfrm>
        </p:grpSpPr>
        <p:sp>
          <p:nvSpPr>
            <p:cNvPr id="37" name="椭圆 36"/>
            <p:cNvSpPr/>
            <p:nvPr/>
          </p:nvSpPr>
          <p:spPr>
            <a:xfrm>
              <a:off x="3785845" y="3679326"/>
              <a:ext cx="164892" cy="1648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黑体" panose="02010609060101010101" pitchFamily="49" charset="-122"/>
                <a:ea typeface="黑体" panose="02010609060101010101" pitchFamily="49" charset="-122"/>
              </a:endParaRPr>
            </a:p>
          </p:txBody>
        </p:sp>
        <p:sp>
          <p:nvSpPr>
            <p:cNvPr id="38" name="淘宝店chenying0907 18"/>
            <p:cNvSpPr txBox="1"/>
            <p:nvPr/>
          </p:nvSpPr>
          <p:spPr>
            <a:xfrm>
              <a:off x="4035106" y="2173963"/>
              <a:ext cx="1000878" cy="553557"/>
            </a:xfrm>
            <a:prstGeom prst="rect">
              <a:avLst/>
            </a:prstGeom>
            <a:noFill/>
            <a:ln w="9525">
              <a:noFill/>
            </a:ln>
          </p:spPr>
          <p:txBody>
            <a:bodyPr wrap="square" anchor="t">
              <a:spAutoFit/>
            </a:bodyPr>
            <a:lstStyle/>
            <a:p>
              <a:r>
                <a:rPr lang="en-US" altLang="zh-CN" sz="2100" b="1" dirty="0">
                  <a:solidFill>
                    <a:srgbClr val="444343"/>
                  </a:solidFill>
                  <a:latin typeface="黑体" panose="02010609060101010101" pitchFamily="49" charset="-122"/>
                  <a:ea typeface="黑体" panose="02010609060101010101" pitchFamily="49" charset="-122"/>
                </a:rPr>
                <a:t>1927</a:t>
              </a:r>
              <a:endParaRPr lang="en-US" altLang="zh-CN" sz="2100" b="1" dirty="0">
                <a:solidFill>
                  <a:srgbClr val="444343"/>
                </a:solidFill>
                <a:latin typeface="黑体" panose="02010609060101010101" pitchFamily="49" charset="-122"/>
                <a:ea typeface="黑体" panose="02010609060101010101" pitchFamily="49" charset="-122"/>
              </a:endParaRPr>
            </a:p>
          </p:txBody>
        </p:sp>
        <p:cxnSp>
          <p:nvCxnSpPr>
            <p:cNvPr id="40" name="直接连接符 39"/>
            <p:cNvCxnSpPr/>
            <p:nvPr/>
          </p:nvCxnSpPr>
          <p:spPr>
            <a:xfrm>
              <a:off x="3863669" y="2268605"/>
              <a:ext cx="0" cy="14105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5888863" y="881236"/>
            <a:ext cx="1858535" cy="1445841"/>
            <a:chOff x="3785845" y="1929971"/>
            <a:chExt cx="2264998" cy="1928770"/>
          </a:xfrm>
        </p:grpSpPr>
        <p:sp>
          <p:nvSpPr>
            <p:cNvPr id="42" name="椭圆 41"/>
            <p:cNvSpPr/>
            <p:nvPr/>
          </p:nvSpPr>
          <p:spPr>
            <a:xfrm>
              <a:off x="3785845" y="3612707"/>
              <a:ext cx="164892" cy="1648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黑体" panose="02010609060101010101" pitchFamily="49" charset="-122"/>
                <a:ea typeface="黑体" panose="02010609060101010101" pitchFamily="49" charset="-122"/>
              </a:endParaRPr>
            </a:p>
          </p:txBody>
        </p:sp>
        <p:sp>
          <p:nvSpPr>
            <p:cNvPr id="43" name="淘宝店chenying0907 18"/>
            <p:cNvSpPr txBox="1"/>
            <p:nvPr/>
          </p:nvSpPr>
          <p:spPr>
            <a:xfrm>
              <a:off x="4368634" y="1929971"/>
              <a:ext cx="1000877" cy="554278"/>
            </a:xfrm>
            <a:prstGeom prst="rect">
              <a:avLst/>
            </a:prstGeom>
            <a:noFill/>
            <a:ln w="9525">
              <a:noFill/>
            </a:ln>
          </p:spPr>
          <p:txBody>
            <a:bodyPr wrap="square" anchor="t">
              <a:spAutoFit/>
            </a:bodyPr>
            <a:lstStyle/>
            <a:p>
              <a:r>
                <a:rPr lang="en-US" altLang="zh-CN" sz="2100" b="1" dirty="0">
                  <a:solidFill>
                    <a:srgbClr val="444343"/>
                  </a:solidFill>
                  <a:latin typeface="黑体" panose="02010609060101010101" pitchFamily="49" charset="-122"/>
                  <a:ea typeface="黑体" panose="02010609060101010101" pitchFamily="49" charset="-122"/>
                </a:rPr>
                <a:t>1931</a:t>
              </a:r>
              <a:endParaRPr lang="en-US" altLang="zh-CN" sz="2100" b="1" dirty="0">
                <a:solidFill>
                  <a:srgbClr val="444343"/>
                </a:solidFill>
                <a:latin typeface="黑体" panose="02010609060101010101" pitchFamily="49" charset="-122"/>
                <a:ea typeface="黑体" panose="02010609060101010101" pitchFamily="49" charset="-122"/>
              </a:endParaRPr>
            </a:p>
          </p:txBody>
        </p:sp>
        <p:sp>
          <p:nvSpPr>
            <p:cNvPr id="45" name="淘宝店chenying0907 22"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3881573" y="2405304"/>
              <a:ext cx="2169270" cy="1453437"/>
            </a:xfrm>
            <a:prstGeom prst="rect">
              <a:avLst/>
            </a:prstGeom>
            <a:noFill/>
            <a:ln w="9525">
              <a:noFill/>
            </a:ln>
          </p:spPr>
          <p:txBody>
            <a:bodyPr wrap="square" anchor="t">
              <a:spAutoFit/>
            </a:bodyPr>
            <a:lstStyle/>
            <a:p>
              <a:pPr algn="l">
                <a:lnSpc>
                  <a:spcPct val="120000"/>
                </a:lnSpc>
              </a:pPr>
              <a:r>
                <a:rPr lang="zh-CN" altLang="en-US" sz="1800" b="1" dirty="0">
                  <a:latin typeface="黑体" panose="02010609060101010101" pitchFamily="49" charset="-122"/>
                  <a:ea typeface="黑体" panose="02010609060101010101" pitchFamily="49" charset="-122"/>
                </a:rPr>
                <a:t>第二次</a:t>
              </a:r>
              <a:r>
                <a:rPr lang="en-US" altLang="zh-CN" sz="1800" b="1" dirty="0">
                  <a:latin typeface="黑体" panose="02010609060101010101" pitchFamily="49" charset="-122"/>
                  <a:ea typeface="黑体" panose="02010609060101010101" pitchFamily="49" charset="-122"/>
                </a:rPr>
                <a:t>“</a:t>
              </a:r>
              <a:r>
                <a:rPr lang="zh-CN" altLang="en-US" sz="1800" b="1" dirty="0">
                  <a:latin typeface="黑体" panose="02010609060101010101" pitchFamily="49" charset="-122"/>
                  <a:ea typeface="黑体" panose="02010609060101010101" pitchFamily="49" charset="-122"/>
                </a:rPr>
                <a:t>围剿</a:t>
              </a:r>
              <a:r>
                <a:rPr lang="en-US" altLang="zh-CN" sz="1800" b="1" dirty="0">
                  <a:latin typeface="黑体" panose="02010609060101010101" pitchFamily="49" charset="-122"/>
                  <a:ea typeface="黑体" panose="02010609060101010101" pitchFamily="49" charset="-122"/>
                </a:rPr>
                <a:t>”</a:t>
              </a:r>
              <a:endParaRPr lang="en-US" altLang="zh-CN" sz="1800" b="1" dirty="0">
                <a:latin typeface="黑体" panose="02010609060101010101" pitchFamily="49" charset="-122"/>
                <a:ea typeface="黑体" panose="02010609060101010101" pitchFamily="49" charset="-122"/>
              </a:endParaRPr>
            </a:p>
            <a:p>
              <a:pPr algn="l">
                <a:lnSpc>
                  <a:spcPct val="120000"/>
                </a:lnSpc>
              </a:pPr>
              <a:r>
                <a:rPr lang="zh-CN" altLang="en-US" sz="1800" b="1" dirty="0">
                  <a:latin typeface="黑体" panose="02010609060101010101" pitchFamily="49" charset="-122"/>
                  <a:ea typeface="黑体" panose="02010609060101010101" pitchFamily="49" charset="-122"/>
                  <a:sym typeface="+mn-ea"/>
                </a:rPr>
                <a:t>第三次</a:t>
              </a:r>
              <a:r>
                <a:rPr lang="en-US" altLang="zh-CN" sz="1800" b="1" dirty="0">
                  <a:latin typeface="黑体" panose="02010609060101010101" pitchFamily="49" charset="-122"/>
                  <a:ea typeface="黑体" panose="02010609060101010101" pitchFamily="49" charset="-122"/>
                  <a:sym typeface="+mn-ea"/>
                </a:rPr>
                <a:t>“</a:t>
              </a:r>
              <a:r>
                <a:rPr lang="zh-CN" altLang="en-US" sz="1800" b="1" dirty="0">
                  <a:latin typeface="黑体" panose="02010609060101010101" pitchFamily="49" charset="-122"/>
                  <a:ea typeface="黑体" panose="02010609060101010101" pitchFamily="49" charset="-122"/>
                  <a:sym typeface="+mn-ea"/>
                </a:rPr>
                <a:t>围剿</a:t>
              </a:r>
              <a:r>
                <a:rPr lang="en-US" altLang="zh-CN" sz="1800" b="1" dirty="0">
                  <a:latin typeface="黑体" panose="02010609060101010101" pitchFamily="49" charset="-122"/>
                  <a:ea typeface="黑体" panose="02010609060101010101" pitchFamily="49" charset="-122"/>
                  <a:sym typeface="+mn-ea"/>
                </a:rPr>
                <a:t>”</a:t>
              </a:r>
              <a:endParaRPr lang="en-US" altLang="zh-CN" sz="1800" b="1" dirty="0">
                <a:latin typeface="黑体" panose="02010609060101010101" pitchFamily="49" charset="-122"/>
                <a:ea typeface="黑体" panose="02010609060101010101" pitchFamily="49" charset="-122"/>
                <a:sym typeface="+mn-ea"/>
              </a:endParaRPr>
            </a:p>
            <a:p>
              <a:pPr algn="l">
                <a:lnSpc>
                  <a:spcPct val="120000"/>
                </a:lnSpc>
              </a:pPr>
              <a:r>
                <a:rPr lang="zh-CN" altLang="en-US" sz="1800" b="1" dirty="0">
                  <a:latin typeface="黑体" panose="02010609060101010101" pitchFamily="49" charset="-122"/>
                  <a:ea typeface="黑体" panose="02010609060101010101" pitchFamily="49" charset="-122"/>
                </a:rPr>
                <a:t>九一八事变</a:t>
              </a:r>
              <a:endParaRPr lang="en-US" altLang="zh-CN" sz="1800" b="1" dirty="0">
                <a:latin typeface="黑体" panose="02010609060101010101" pitchFamily="49" charset="-122"/>
                <a:ea typeface="黑体" panose="02010609060101010101" pitchFamily="49" charset="-122"/>
              </a:endParaRPr>
            </a:p>
          </p:txBody>
        </p:sp>
        <p:cxnSp>
          <p:nvCxnSpPr>
            <p:cNvPr id="46" name="直接连接符 45"/>
            <p:cNvCxnSpPr/>
            <p:nvPr/>
          </p:nvCxnSpPr>
          <p:spPr>
            <a:xfrm>
              <a:off x="3853802" y="2067946"/>
              <a:ext cx="9867" cy="15349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4315301" y="1044054"/>
            <a:ext cx="1647825" cy="1190984"/>
            <a:chOff x="3785845" y="2266563"/>
            <a:chExt cx="2010168" cy="1587196"/>
          </a:xfrm>
        </p:grpSpPr>
        <p:sp>
          <p:nvSpPr>
            <p:cNvPr id="48" name="椭圆 47"/>
            <p:cNvSpPr/>
            <p:nvPr/>
          </p:nvSpPr>
          <p:spPr>
            <a:xfrm>
              <a:off x="3785845" y="3688867"/>
              <a:ext cx="164892" cy="1648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黑体" panose="02010609060101010101" pitchFamily="49" charset="-122"/>
                <a:ea typeface="黑体" panose="02010609060101010101" pitchFamily="49" charset="-122"/>
              </a:endParaRPr>
            </a:p>
          </p:txBody>
        </p:sp>
        <p:sp>
          <p:nvSpPr>
            <p:cNvPr id="49" name="淘宝店chenying0907 18"/>
            <p:cNvSpPr txBox="1"/>
            <p:nvPr/>
          </p:nvSpPr>
          <p:spPr>
            <a:xfrm>
              <a:off x="4242450" y="2266563"/>
              <a:ext cx="1000878" cy="553724"/>
            </a:xfrm>
            <a:prstGeom prst="rect">
              <a:avLst/>
            </a:prstGeom>
            <a:noFill/>
            <a:ln w="9525">
              <a:noFill/>
            </a:ln>
          </p:spPr>
          <p:txBody>
            <a:bodyPr wrap="square" anchor="t">
              <a:spAutoFit/>
            </a:bodyPr>
            <a:lstStyle/>
            <a:p>
              <a:r>
                <a:rPr lang="en-US" altLang="zh-CN" sz="2100" b="1" dirty="0">
                  <a:solidFill>
                    <a:srgbClr val="444343"/>
                  </a:solidFill>
                  <a:latin typeface="黑体" panose="02010609060101010101" pitchFamily="49" charset="-122"/>
                  <a:ea typeface="黑体" panose="02010609060101010101" pitchFamily="49" charset="-122"/>
                </a:rPr>
                <a:t>1930</a:t>
              </a:r>
              <a:endParaRPr lang="en-US" altLang="zh-CN" sz="2100" b="1" dirty="0">
                <a:solidFill>
                  <a:srgbClr val="444343"/>
                </a:solidFill>
                <a:latin typeface="黑体" panose="02010609060101010101" pitchFamily="49" charset="-122"/>
                <a:ea typeface="黑体" panose="02010609060101010101" pitchFamily="49" charset="-122"/>
              </a:endParaRPr>
            </a:p>
          </p:txBody>
        </p:sp>
        <p:sp>
          <p:nvSpPr>
            <p:cNvPr id="50" name="淘宝店chenying0907 22"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3863114" y="2744483"/>
              <a:ext cx="1932899" cy="1009009"/>
            </a:xfrm>
            <a:prstGeom prst="rect">
              <a:avLst/>
            </a:prstGeom>
            <a:noFill/>
            <a:ln w="9525">
              <a:noFill/>
            </a:ln>
          </p:spPr>
          <p:txBody>
            <a:bodyPr wrap="square" anchor="t">
              <a:spAutoFit/>
            </a:bodyPr>
            <a:lstStyle/>
            <a:p>
              <a:pPr>
                <a:lnSpc>
                  <a:spcPct val="120000"/>
                </a:lnSpc>
              </a:pPr>
              <a:r>
                <a:rPr lang="zh-CN" altLang="en-US" sz="1800" b="1" dirty="0">
                  <a:latin typeface="黑体" panose="02010609060101010101" pitchFamily="49" charset="-122"/>
                  <a:ea typeface="黑体" panose="02010609060101010101" pitchFamily="49" charset="-122"/>
                  <a:sym typeface="+mn-ea"/>
                </a:rPr>
                <a:t>全国建立大小十几块根据地</a:t>
              </a:r>
              <a:endParaRPr lang="zh-CN" altLang="en-US" sz="1800" b="1" dirty="0">
                <a:latin typeface="黑体" panose="02010609060101010101" pitchFamily="49" charset="-122"/>
                <a:ea typeface="黑体" panose="02010609060101010101" pitchFamily="49" charset="-122"/>
                <a:sym typeface="+mn-ea"/>
              </a:endParaRPr>
            </a:p>
          </p:txBody>
        </p:sp>
        <p:cxnSp>
          <p:nvCxnSpPr>
            <p:cNvPr id="51" name="直接连接符 50"/>
            <p:cNvCxnSpPr/>
            <p:nvPr/>
          </p:nvCxnSpPr>
          <p:spPr>
            <a:xfrm>
              <a:off x="3863669" y="2268629"/>
              <a:ext cx="0" cy="14105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2073592" y="1242018"/>
            <a:ext cx="2460188" cy="1097579"/>
            <a:chOff x="1451136" y="2313415"/>
            <a:chExt cx="3279295" cy="1464184"/>
          </a:xfrm>
        </p:grpSpPr>
        <p:sp>
          <p:nvSpPr>
            <p:cNvPr id="54" name="淘宝店chenying0907 22"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1616028" y="2313415"/>
              <a:ext cx="3114403" cy="1453445"/>
            </a:xfrm>
            <a:prstGeom prst="rect">
              <a:avLst/>
            </a:prstGeom>
            <a:noFill/>
            <a:ln w="9525">
              <a:noFill/>
            </a:ln>
          </p:spPr>
          <p:txBody>
            <a:bodyPr wrap="square" anchor="t">
              <a:spAutoFit/>
            </a:bodyPr>
            <a:lstStyle/>
            <a:p>
              <a:pPr>
                <a:lnSpc>
                  <a:spcPct val="120000"/>
                </a:lnSpc>
              </a:pPr>
              <a:r>
                <a:rPr lang="zh-CN" altLang="en-US" sz="1800" b="1" dirty="0">
                  <a:latin typeface="黑体" panose="02010609060101010101" pitchFamily="49" charset="-122"/>
                  <a:ea typeface="黑体" panose="02010609060101010101" pitchFamily="49" charset="-122"/>
                  <a:sym typeface="+mn-ea"/>
                </a:rPr>
                <a:t>南昌起义</a:t>
              </a:r>
              <a:endParaRPr lang="zh-CN" altLang="en-US" sz="1800" b="1" dirty="0">
                <a:latin typeface="黑体" panose="02010609060101010101" pitchFamily="49" charset="-122"/>
                <a:ea typeface="黑体" panose="02010609060101010101" pitchFamily="49" charset="-122"/>
              </a:endParaRPr>
            </a:p>
            <a:p>
              <a:pPr>
                <a:lnSpc>
                  <a:spcPct val="120000"/>
                </a:lnSpc>
              </a:pPr>
              <a:r>
                <a:rPr lang="zh-CN" altLang="en-US" sz="1800" b="1" dirty="0">
                  <a:latin typeface="黑体" panose="02010609060101010101" pitchFamily="49" charset="-122"/>
                  <a:ea typeface="黑体" panose="02010609060101010101" pitchFamily="49" charset="-122"/>
                  <a:sym typeface="+mn-ea"/>
                </a:rPr>
                <a:t>秋收起义</a:t>
              </a:r>
              <a:endParaRPr lang="zh-CN" altLang="en-US" sz="1800" b="1" dirty="0">
                <a:latin typeface="黑体" panose="02010609060101010101" pitchFamily="49" charset="-122"/>
                <a:ea typeface="黑体" panose="02010609060101010101" pitchFamily="49" charset="-122"/>
              </a:endParaRPr>
            </a:p>
            <a:p>
              <a:pPr>
                <a:lnSpc>
                  <a:spcPct val="120000"/>
                </a:lnSpc>
              </a:pPr>
              <a:r>
                <a:rPr lang="zh-CN" altLang="en-US" sz="1800" b="1" dirty="0">
                  <a:latin typeface="黑体" panose="02010609060101010101" pitchFamily="49" charset="-122"/>
                  <a:ea typeface="黑体" panose="02010609060101010101" pitchFamily="49" charset="-122"/>
                  <a:sym typeface="+mn-ea"/>
                </a:rPr>
                <a:t>井冈山革命根据地</a:t>
              </a:r>
              <a:endParaRPr lang="zh-CN" altLang="en-US" sz="1800" b="1" dirty="0">
                <a:latin typeface="黑体" panose="02010609060101010101" pitchFamily="49" charset="-122"/>
                <a:ea typeface="黑体" panose="02010609060101010101" pitchFamily="49" charset="-122"/>
              </a:endParaRPr>
            </a:p>
          </p:txBody>
        </p:sp>
        <p:sp>
          <p:nvSpPr>
            <p:cNvPr id="56" name="椭圆 55"/>
            <p:cNvSpPr/>
            <p:nvPr/>
          </p:nvSpPr>
          <p:spPr>
            <a:xfrm>
              <a:off x="1451136" y="3612707"/>
              <a:ext cx="164892" cy="1648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黑体" panose="02010609060101010101" pitchFamily="49" charset="-122"/>
                <a:ea typeface="黑体" panose="02010609060101010101" pitchFamily="49" charset="-122"/>
              </a:endParaRPr>
            </a:p>
          </p:txBody>
        </p:sp>
      </p:grpSp>
      <p:grpSp>
        <p:nvGrpSpPr>
          <p:cNvPr id="57" name="组合 56"/>
          <p:cNvGrpSpPr/>
          <p:nvPr/>
        </p:nvGrpSpPr>
        <p:grpSpPr>
          <a:xfrm>
            <a:off x="4832747" y="2233135"/>
            <a:ext cx="1700213" cy="1359223"/>
            <a:chOff x="1451136" y="3612707"/>
            <a:chExt cx="2265979" cy="1813705"/>
          </a:xfrm>
        </p:grpSpPr>
        <p:sp>
          <p:nvSpPr>
            <p:cNvPr id="58" name="淘宝店chenying0907 18"/>
            <p:cNvSpPr txBox="1"/>
            <p:nvPr/>
          </p:nvSpPr>
          <p:spPr>
            <a:xfrm>
              <a:off x="1523854" y="3851362"/>
              <a:ext cx="1000877" cy="554428"/>
            </a:xfrm>
            <a:prstGeom prst="rect">
              <a:avLst/>
            </a:prstGeom>
            <a:noFill/>
            <a:ln w="9525">
              <a:noFill/>
            </a:ln>
          </p:spPr>
          <p:txBody>
            <a:bodyPr wrap="square" anchor="t">
              <a:spAutoFit/>
            </a:bodyPr>
            <a:lstStyle/>
            <a:p>
              <a:r>
                <a:rPr lang="en-US" altLang="zh-CN" sz="2100" b="1" dirty="0">
                  <a:solidFill>
                    <a:srgbClr val="444343"/>
                  </a:solidFill>
                  <a:latin typeface="黑体" panose="02010609060101010101" pitchFamily="49" charset="-122"/>
                  <a:ea typeface="黑体" panose="02010609060101010101" pitchFamily="49" charset="-122"/>
                </a:rPr>
                <a:t>1930</a:t>
              </a:r>
              <a:endParaRPr lang="en-US" altLang="zh-CN" sz="2100" b="1" dirty="0">
                <a:solidFill>
                  <a:srgbClr val="444343"/>
                </a:solidFill>
                <a:latin typeface="黑体" panose="02010609060101010101" pitchFamily="49" charset="-122"/>
                <a:ea typeface="黑体" panose="02010609060101010101" pitchFamily="49" charset="-122"/>
              </a:endParaRPr>
            </a:p>
          </p:txBody>
        </p:sp>
        <p:sp>
          <p:nvSpPr>
            <p:cNvPr id="59" name="淘宝店chenying0907 22"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1533651" y="4475071"/>
              <a:ext cx="2183464" cy="951341"/>
            </a:xfrm>
            <a:prstGeom prst="rect">
              <a:avLst/>
            </a:prstGeom>
            <a:noFill/>
            <a:ln w="9525">
              <a:noFill/>
            </a:ln>
          </p:spPr>
          <p:txBody>
            <a:bodyPr wrap="square" anchor="t">
              <a:spAutoFit/>
            </a:bodyPr>
            <a:lstStyle/>
            <a:p>
              <a:pPr algn="ctr">
                <a:lnSpc>
                  <a:spcPct val="120000"/>
                </a:lnSpc>
              </a:pPr>
              <a:r>
                <a:rPr lang="zh-CN" altLang="en-US" sz="1800" b="1" dirty="0">
                  <a:latin typeface="黑体" panose="02010609060101010101" pitchFamily="49" charset="-122"/>
                  <a:ea typeface="黑体" panose="02010609060101010101" pitchFamily="49" charset="-122"/>
                  <a:sym typeface="+mn-ea"/>
                </a:rPr>
                <a:t>国民党</a:t>
              </a:r>
              <a:r>
                <a:rPr lang="zh-CN" altLang="en-US" sz="1800" b="1" dirty="0" smtClean="0">
                  <a:latin typeface="黑体" panose="02010609060101010101" pitchFamily="49" charset="-122"/>
                  <a:ea typeface="黑体" panose="02010609060101010101" pitchFamily="49" charset="-122"/>
                  <a:sym typeface="+mn-ea"/>
                </a:rPr>
                <a:t>发动</a:t>
              </a:r>
              <a:endParaRPr lang="en-US" altLang="zh-CN" sz="1800" b="1" dirty="0" smtClean="0">
                <a:latin typeface="黑体" panose="02010609060101010101" pitchFamily="49" charset="-122"/>
                <a:ea typeface="黑体" panose="02010609060101010101" pitchFamily="49" charset="-122"/>
                <a:sym typeface="+mn-ea"/>
              </a:endParaRPr>
            </a:p>
            <a:p>
              <a:pPr algn="ctr">
                <a:lnSpc>
                  <a:spcPct val="120000"/>
                </a:lnSpc>
              </a:pPr>
              <a:r>
                <a:rPr lang="zh-CN" altLang="en-US" sz="1800" b="1" dirty="0" smtClean="0">
                  <a:latin typeface="黑体" panose="02010609060101010101" pitchFamily="49" charset="-122"/>
                  <a:ea typeface="黑体" panose="02010609060101010101" pitchFamily="49" charset="-122"/>
                  <a:sym typeface="+mn-ea"/>
                </a:rPr>
                <a:t>第一次</a:t>
              </a:r>
              <a:r>
                <a:rPr lang="en-US" altLang="zh-CN" sz="1800" b="1" dirty="0">
                  <a:latin typeface="黑体" panose="02010609060101010101" pitchFamily="49" charset="-122"/>
                  <a:ea typeface="黑体" panose="02010609060101010101" pitchFamily="49" charset="-122"/>
                  <a:sym typeface="+mn-ea"/>
                </a:rPr>
                <a:t>“</a:t>
              </a:r>
              <a:r>
                <a:rPr lang="zh-CN" altLang="en-US" sz="1800" b="1" dirty="0">
                  <a:latin typeface="黑体" panose="02010609060101010101" pitchFamily="49" charset="-122"/>
                  <a:ea typeface="黑体" panose="02010609060101010101" pitchFamily="49" charset="-122"/>
                  <a:sym typeface="+mn-ea"/>
                </a:rPr>
                <a:t>围剿</a:t>
              </a:r>
              <a:r>
                <a:rPr lang="en-US" altLang="zh-CN" sz="1800" b="1" dirty="0">
                  <a:latin typeface="黑体" panose="02010609060101010101" pitchFamily="49" charset="-122"/>
                  <a:ea typeface="黑体" panose="02010609060101010101" pitchFamily="49" charset="-122"/>
                  <a:sym typeface="+mn-ea"/>
                </a:rPr>
                <a:t>”</a:t>
              </a:r>
              <a:endParaRPr lang="en-US" altLang="zh-CN" sz="1800" b="1" dirty="0">
                <a:latin typeface="黑体" panose="02010609060101010101" pitchFamily="49" charset="-122"/>
                <a:ea typeface="黑体" panose="02010609060101010101" pitchFamily="49" charset="-122"/>
                <a:sym typeface="+mn-ea"/>
              </a:endParaRPr>
            </a:p>
          </p:txBody>
        </p:sp>
        <p:cxnSp>
          <p:nvCxnSpPr>
            <p:cNvPr id="60" name="直接连接符 59"/>
            <p:cNvCxnSpPr/>
            <p:nvPr/>
          </p:nvCxnSpPr>
          <p:spPr>
            <a:xfrm>
              <a:off x="1523854" y="3777599"/>
              <a:ext cx="0" cy="14105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1451136" y="3612707"/>
              <a:ext cx="164892" cy="1648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黑体" panose="02010609060101010101" pitchFamily="49" charset="-122"/>
                <a:ea typeface="黑体" panose="02010609060101010101" pitchFamily="49" charset="-122"/>
              </a:endParaRPr>
            </a:p>
          </p:txBody>
        </p:sp>
      </p:grpSp>
      <p:grpSp>
        <p:nvGrpSpPr>
          <p:cNvPr id="62" name="组合 61"/>
          <p:cNvGrpSpPr/>
          <p:nvPr/>
        </p:nvGrpSpPr>
        <p:grpSpPr>
          <a:xfrm>
            <a:off x="6780848" y="2233136"/>
            <a:ext cx="1694260" cy="1181100"/>
            <a:chOff x="1451136" y="3612707"/>
            <a:chExt cx="2258362" cy="1575402"/>
          </a:xfrm>
        </p:grpSpPr>
        <p:sp>
          <p:nvSpPr>
            <p:cNvPr id="63" name="淘宝店chenying0907 18"/>
            <p:cNvSpPr txBox="1"/>
            <p:nvPr/>
          </p:nvSpPr>
          <p:spPr>
            <a:xfrm>
              <a:off x="1523854" y="3860954"/>
              <a:ext cx="1000878" cy="554209"/>
            </a:xfrm>
            <a:prstGeom prst="rect">
              <a:avLst/>
            </a:prstGeom>
            <a:noFill/>
            <a:ln w="9525">
              <a:noFill/>
            </a:ln>
          </p:spPr>
          <p:txBody>
            <a:bodyPr wrap="square" anchor="t">
              <a:spAutoFit/>
            </a:bodyPr>
            <a:lstStyle/>
            <a:p>
              <a:r>
                <a:rPr lang="en-US" altLang="zh-CN" sz="2100" b="1" dirty="0">
                  <a:solidFill>
                    <a:srgbClr val="444343"/>
                  </a:solidFill>
                  <a:latin typeface="黑体" panose="02010609060101010101" pitchFamily="49" charset="-122"/>
                  <a:ea typeface="黑体" panose="02010609060101010101" pitchFamily="49" charset="-122"/>
                </a:rPr>
                <a:t>1932</a:t>
              </a:r>
              <a:endParaRPr lang="en-US" altLang="zh-CN" sz="2100" b="1" dirty="0">
                <a:solidFill>
                  <a:srgbClr val="444343"/>
                </a:solidFill>
                <a:latin typeface="黑体" panose="02010609060101010101" pitchFamily="49" charset="-122"/>
                <a:ea typeface="黑体" panose="02010609060101010101" pitchFamily="49" charset="-122"/>
              </a:endParaRPr>
            </a:p>
          </p:txBody>
        </p:sp>
        <p:sp>
          <p:nvSpPr>
            <p:cNvPr id="64" name="淘宝店chenying0907 22"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1451136" y="4506493"/>
              <a:ext cx="2258362" cy="566526"/>
            </a:xfrm>
            <a:prstGeom prst="rect">
              <a:avLst/>
            </a:prstGeom>
            <a:noFill/>
            <a:ln w="9525">
              <a:noFill/>
            </a:ln>
          </p:spPr>
          <p:txBody>
            <a:bodyPr wrap="square" anchor="t">
              <a:spAutoFit/>
            </a:bodyPr>
            <a:lstStyle/>
            <a:p>
              <a:pPr>
                <a:lnSpc>
                  <a:spcPct val="120000"/>
                </a:lnSpc>
              </a:pPr>
              <a:r>
                <a:rPr lang="zh-CN" altLang="en-US" sz="1800" b="1" dirty="0">
                  <a:latin typeface="黑体" panose="02010609060101010101" pitchFamily="49" charset="-122"/>
                  <a:ea typeface="黑体" panose="02010609060101010101" pitchFamily="49" charset="-122"/>
                  <a:sym typeface="+mn-ea"/>
                </a:rPr>
                <a:t>第四次</a:t>
              </a:r>
              <a:r>
                <a:rPr lang="en-US" altLang="zh-CN" sz="1800" b="1" dirty="0">
                  <a:latin typeface="黑体" panose="02010609060101010101" pitchFamily="49" charset="-122"/>
                  <a:ea typeface="黑体" panose="02010609060101010101" pitchFamily="49" charset="-122"/>
                  <a:sym typeface="+mn-ea"/>
                </a:rPr>
                <a:t>“</a:t>
              </a:r>
              <a:r>
                <a:rPr lang="zh-CN" altLang="en-US" sz="1800" b="1" dirty="0">
                  <a:latin typeface="黑体" panose="02010609060101010101" pitchFamily="49" charset="-122"/>
                  <a:ea typeface="黑体" panose="02010609060101010101" pitchFamily="49" charset="-122"/>
                  <a:sym typeface="+mn-ea"/>
                </a:rPr>
                <a:t>围剿</a:t>
              </a:r>
              <a:r>
                <a:rPr lang="en-US" altLang="zh-CN" sz="1800" b="1" dirty="0">
                  <a:latin typeface="黑体" panose="02010609060101010101" pitchFamily="49" charset="-122"/>
                  <a:ea typeface="黑体" panose="02010609060101010101" pitchFamily="49" charset="-122"/>
                  <a:sym typeface="+mn-ea"/>
                </a:rPr>
                <a:t>”</a:t>
              </a:r>
              <a:endParaRPr lang="en-US" altLang="zh-CN" sz="1800" b="1" dirty="0">
                <a:latin typeface="黑体" panose="02010609060101010101" pitchFamily="49" charset="-122"/>
                <a:ea typeface="黑体" panose="02010609060101010101" pitchFamily="49" charset="-122"/>
                <a:sym typeface="+mn-ea"/>
              </a:endParaRPr>
            </a:p>
          </p:txBody>
        </p:sp>
        <p:cxnSp>
          <p:nvCxnSpPr>
            <p:cNvPr id="65" name="直接连接符 64"/>
            <p:cNvCxnSpPr/>
            <p:nvPr/>
          </p:nvCxnSpPr>
          <p:spPr>
            <a:xfrm>
              <a:off x="1523854" y="3777599"/>
              <a:ext cx="0" cy="14105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1451136" y="3612707"/>
              <a:ext cx="164892" cy="1648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黑体" panose="02010609060101010101" pitchFamily="49" charset="-122"/>
                <a:ea typeface="黑体" panose="02010609060101010101" pitchFamily="49" charset="-122"/>
              </a:endParaRPr>
            </a:p>
          </p:txBody>
        </p:sp>
      </p:grpSp>
      <p:grpSp>
        <p:nvGrpSpPr>
          <p:cNvPr id="72" name="组合 71"/>
          <p:cNvGrpSpPr/>
          <p:nvPr/>
        </p:nvGrpSpPr>
        <p:grpSpPr>
          <a:xfrm>
            <a:off x="7505224" y="1066912"/>
            <a:ext cx="1040606" cy="1224331"/>
            <a:chOff x="3785845" y="2392228"/>
            <a:chExt cx="1269853" cy="1631637"/>
          </a:xfrm>
        </p:grpSpPr>
        <p:sp>
          <p:nvSpPr>
            <p:cNvPr id="73" name="椭圆 72"/>
            <p:cNvSpPr/>
            <p:nvPr/>
          </p:nvSpPr>
          <p:spPr>
            <a:xfrm>
              <a:off x="3785845" y="3812627"/>
              <a:ext cx="164892" cy="1648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latin typeface="黑体" panose="02010609060101010101" pitchFamily="49" charset="-122"/>
                <a:ea typeface="黑体" panose="02010609060101010101" pitchFamily="49" charset="-122"/>
              </a:endParaRPr>
            </a:p>
          </p:txBody>
        </p:sp>
        <p:sp>
          <p:nvSpPr>
            <p:cNvPr id="74" name="淘宝店chenying0907 18"/>
            <p:cNvSpPr txBox="1"/>
            <p:nvPr/>
          </p:nvSpPr>
          <p:spPr>
            <a:xfrm>
              <a:off x="3968873" y="2392228"/>
              <a:ext cx="1000878" cy="553724"/>
            </a:xfrm>
            <a:prstGeom prst="rect">
              <a:avLst/>
            </a:prstGeom>
            <a:noFill/>
            <a:ln w="9525">
              <a:noFill/>
            </a:ln>
          </p:spPr>
          <p:txBody>
            <a:bodyPr wrap="square" anchor="t">
              <a:spAutoFit/>
            </a:bodyPr>
            <a:lstStyle/>
            <a:p>
              <a:r>
                <a:rPr lang="en-US" altLang="zh-CN" sz="2100" b="1" dirty="0">
                  <a:solidFill>
                    <a:srgbClr val="444343"/>
                  </a:solidFill>
                  <a:latin typeface="黑体" panose="02010609060101010101" pitchFamily="49" charset="-122"/>
                  <a:ea typeface="黑体" panose="02010609060101010101" pitchFamily="49" charset="-122"/>
                </a:rPr>
                <a:t>1933</a:t>
              </a:r>
              <a:endParaRPr lang="en-US" altLang="zh-CN" sz="2100" b="1" dirty="0">
                <a:solidFill>
                  <a:srgbClr val="444343"/>
                </a:solidFill>
                <a:latin typeface="黑体" panose="02010609060101010101" pitchFamily="49" charset="-122"/>
                <a:ea typeface="黑体" panose="02010609060101010101" pitchFamily="49" charset="-122"/>
              </a:endParaRPr>
            </a:p>
          </p:txBody>
        </p:sp>
        <p:sp>
          <p:nvSpPr>
            <p:cNvPr id="75" name="淘宝店chenying0907 22" descr="e7d195523061f1c0dc554706afe4c72a60a25314cbaece805811E654B44695D34D35691164BB3D154CCFD5D798F6FEAD99EAA8F1ADC3D4AFA5BC9ED0BB3A4B45073A038AC38E89AB54D31AA59602B9F12209B776749A2CCA36AD07C888D793A35F9D491ED1216934BB3A67970262DCEF660A8C3A8D1E7FE509DD9C96939D9FB9CDC0D2D415A58769"/>
            <p:cNvSpPr/>
            <p:nvPr/>
          </p:nvSpPr>
          <p:spPr>
            <a:xfrm>
              <a:off x="3899173" y="3014856"/>
              <a:ext cx="1156525" cy="1009009"/>
            </a:xfrm>
            <a:prstGeom prst="rect">
              <a:avLst/>
            </a:prstGeom>
            <a:noFill/>
            <a:ln w="9525">
              <a:noFill/>
            </a:ln>
          </p:spPr>
          <p:txBody>
            <a:bodyPr wrap="square" anchor="t">
              <a:spAutoFit/>
            </a:bodyPr>
            <a:lstStyle/>
            <a:p>
              <a:pPr>
                <a:lnSpc>
                  <a:spcPct val="120000"/>
                </a:lnSpc>
              </a:pPr>
              <a:r>
                <a:rPr lang="zh-CN" altLang="en-US" sz="1800" b="1" dirty="0">
                  <a:latin typeface="黑体" panose="02010609060101010101" pitchFamily="49" charset="-122"/>
                  <a:ea typeface="黑体" panose="02010609060101010101" pitchFamily="49" charset="-122"/>
                </a:rPr>
                <a:t>第五次</a:t>
              </a:r>
              <a:r>
                <a:rPr lang="en-US" altLang="zh-CN" sz="1800" b="1" dirty="0">
                  <a:latin typeface="黑体" panose="02010609060101010101" pitchFamily="49" charset="-122"/>
                  <a:ea typeface="黑体" panose="02010609060101010101" pitchFamily="49" charset="-122"/>
                </a:rPr>
                <a:t>“</a:t>
              </a:r>
              <a:r>
                <a:rPr lang="zh-CN" altLang="en-US" sz="1800" b="1" dirty="0">
                  <a:latin typeface="黑体" panose="02010609060101010101" pitchFamily="49" charset="-122"/>
                  <a:ea typeface="黑体" panose="02010609060101010101" pitchFamily="49" charset="-122"/>
                </a:rPr>
                <a:t>围剿</a:t>
              </a:r>
              <a:r>
                <a:rPr lang="en-US" altLang="zh-CN" sz="1800" b="1" dirty="0">
                  <a:latin typeface="黑体" panose="02010609060101010101" pitchFamily="49" charset="-122"/>
                  <a:ea typeface="黑体" panose="02010609060101010101" pitchFamily="49" charset="-122"/>
                </a:rPr>
                <a:t>”</a:t>
              </a:r>
              <a:endParaRPr lang="en-US" altLang="zh-CN" sz="1800" b="1" dirty="0">
                <a:latin typeface="黑体" panose="02010609060101010101" pitchFamily="49" charset="-122"/>
                <a:ea typeface="黑体" panose="02010609060101010101" pitchFamily="49" charset="-122"/>
              </a:endParaRPr>
            </a:p>
          </p:txBody>
        </p:sp>
        <p:cxnSp>
          <p:nvCxnSpPr>
            <p:cNvPr id="76" name="直接连接符 75"/>
            <p:cNvCxnSpPr/>
            <p:nvPr/>
          </p:nvCxnSpPr>
          <p:spPr>
            <a:xfrm>
              <a:off x="3863669" y="2392389"/>
              <a:ext cx="0" cy="14105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074" name="Picture 2"/>
          <p:cNvPicPr>
            <a:picLocks noChangeAspect="1" noChangeArrowheads="1"/>
          </p:cNvPicPr>
          <p:nvPr>
            <p:custDataLst>
              <p:tags r:id="rId1"/>
            </p:custDataLst>
          </p:nvPr>
        </p:nvPicPr>
        <p:blipFill>
          <a:blip r:embed="rId2"/>
          <a:srcRect/>
          <a:stretch>
            <a:fillRect/>
          </a:stretch>
        </p:blipFill>
        <p:spPr bwMode="auto">
          <a:xfrm>
            <a:off x="4788003" y="2256466"/>
            <a:ext cx="4094798" cy="2582704"/>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531433" y="2411987"/>
            <a:ext cx="6679406" cy="2104549"/>
            <a:chOff x="772" y="2441"/>
            <a:chExt cx="14025" cy="4419"/>
          </a:xfrm>
          <a:noFill/>
        </p:grpSpPr>
        <p:sp>
          <p:nvSpPr>
            <p:cNvPr id="12" name="圆角矩形 11"/>
            <p:cNvSpPr/>
            <p:nvPr/>
          </p:nvSpPr>
          <p:spPr>
            <a:xfrm>
              <a:off x="772" y="2441"/>
              <a:ext cx="14025" cy="4419"/>
            </a:xfrm>
            <a:prstGeom prst="roundRect">
              <a:avLst/>
            </a:prstGeom>
            <a:blipFill rotWithShape="1">
              <a:blip r:embed="rId3"/>
              <a:stretch>
                <a:fillRect/>
              </a:stretch>
            </a:blipFill>
            <a:ln w="28575"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3" name="文本框 12"/>
            <p:cNvSpPr txBox="1"/>
            <p:nvPr/>
          </p:nvSpPr>
          <p:spPr>
            <a:xfrm>
              <a:off x="4020" y="3224"/>
              <a:ext cx="10100" cy="2986"/>
            </a:xfrm>
            <a:prstGeom prst="rect">
              <a:avLst/>
            </a:prstGeom>
            <a:grpFill/>
          </p:spPr>
          <p:txBody>
            <a:bodyPr wrap="square" rtlCol="0">
              <a:spAutoFit/>
            </a:bodyPr>
            <a:lstStyle/>
            <a:p>
              <a:pPr fontAlgn="auto">
                <a:lnSpc>
                  <a:spcPct val="120000"/>
                </a:lnSpc>
              </a:pPr>
              <a:r>
                <a:rPr lang="en-US" altLang="zh-CN" sz="2400" dirty="0">
                  <a:latin typeface="黑体" panose="02010609060101010101" pitchFamily="49" charset="-122"/>
                  <a:ea typeface="黑体" panose="02010609060101010101" pitchFamily="49" charset="-122"/>
                  <a:cs typeface="江西拙楷3.0" charset="-122"/>
                </a:rPr>
                <a:t>“</a:t>
              </a:r>
              <a:r>
                <a:rPr lang="zh-CN" altLang="en-US" sz="2400" dirty="0">
                  <a:latin typeface="黑体" panose="02010609060101010101" pitchFamily="49" charset="-122"/>
                  <a:ea typeface="黑体" panose="02010609060101010101" pitchFamily="49" charset="-122"/>
                  <a:cs typeface="江西拙楷3.0" charset="-122"/>
                </a:rPr>
                <a:t>攘外必先安内，统一方能御侮，未有国不统一而能取胜于外者。</a:t>
              </a:r>
              <a:r>
                <a:rPr lang="en-US" altLang="zh-CN" sz="2400" dirty="0">
                  <a:latin typeface="黑体" panose="02010609060101010101" pitchFamily="49" charset="-122"/>
                  <a:ea typeface="黑体" panose="02010609060101010101" pitchFamily="49" charset="-122"/>
                  <a:cs typeface="江西拙楷3.0" charset="-122"/>
                </a:rPr>
                <a:t>”</a:t>
              </a:r>
              <a:endParaRPr lang="en-US" altLang="zh-CN" sz="2400" dirty="0">
                <a:latin typeface="黑体" panose="02010609060101010101" pitchFamily="49" charset="-122"/>
                <a:ea typeface="黑体" panose="02010609060101010101" pitchFamily="49" charset="-122"/>
                <a:cs typeface="江西拙楷3.0" charset="-122"/>
              </a:endParaRPr>
            </a:p>
            <a:p>
              <a:pPr fontAlgn="auto">
                <a:lnSpc>
                  <a:spcPct val="120000"/>
                </a:lnSpc>
              </a:pPr>
              <a:r>
                <a:rPr lang="en-US" altLang="zh-CN" sz="2400" dirty="0">
                  <a:latin typeface="黑体" panose="02010609060101010101" pitchFamily="49" charset="-122"/>
                  <a:ea typeface="黑体" panose="02010609060101010101" pitchFamily="49" charset="-122"/>
                  <a:cs typeface="江西拙楷3.0" charset="-122"/>
                </a:rPr>
                <a:t>          ——</a:t>
              </a:r>
              <a:r>
                <a:rPr lang="zh-CN" altLang="en-US" sz="2400" dirty="0">
                  <a:latin typeface="黑体" panose="02010609060101010101" pitchFamily="49" charset="-122"/>
                  <a:ea typeface="黑体" panose="02010609060101010101" pitchFamily="49" charset="-122"/>
                  <a:cs typeface="江西拙楷3.0" charset="-122"/>
                </a:rPr>
                <a:t>蒋介石在南昌讲话</a:t>
              </a:r>
              <a:endParaRPr lang="en-US" altLang="zh-CN" sz="2400" dirty="0">
                <a:latin typeface="黑体" panose="02010609060101010101" pitchFamily="49" charset="-122"/>
                <a:ea typeface="黑体" panose="02010609060101010101" pitchFamily="49" charset="-122"/>
                <a:cs typeface="江西拙楷3.0" charset="-122"/>
              </a:endParaRPr>
            </a:p>
          </p:txBody>
        </p:sp>
        <p:pic>
          <p:nvPicPr>
            <p:cNvPr id="14" name="图片 13" descr="A-01"/>
            <p:cNvPicPr>
              <a:picLocks noChangeAspect="1"/>
            </p:cNvPicPr>
            <p:nvPr/>
          </p:nvPicPr>
          <p:blipFill>
            <a:blip r:embed="rId4"/>
            <a:stretch>
              <a:fillRect/>
            </a:stretch>
          </p:blipFill>
          <p:spPr>
            <a:xfrm flipH="1">
              <a:off x="906" y="2897"/>
              <a:ext cx="2872" cy="3747"/>
            </a:xfrm>
            <a:prstGeom prst="ellipse">
              <a:avLst/>
            </a:prstGeom>
            <a:grpFill/>
          </p:spPr>
        </p:pic>
      </p:grpSp>
      <p:sp>
        <p:nvSpPr>
          <p:cNvPr id="3" name="文本框 2"/>
          <p:cNvSpPr txBox="1"/>
          <p:nvPr>
            <p:custDataLst>
              <p:tags r:id="rId5"/>
            </p:custDataLst>
          </p:nvPr>
        </p:nvSpPr>
        <p:spPr>
          <a:xfrm>
            <a:off x="434340" y="649129"/>
            <a:ext cx="6416993" cy="437674"/>
          </a:xfrm>
          <a:prstGeom prst="rect">
            <a:avLst/>
          </a:prstGeom>
          <a:noFill/>
        </p:spPr>
        <p:txBody>
          <a:bodyPr wrap="square" lIns="68580" tIns="34290" rIns="68580" bIns="34290" rtlCol="0" anchor="t">
            <a:spAutoFit/>
          </a:bodyPr>
          <a:lstStyle/>
          <a:p>
            <a:r>
              <a:rPr lang="zh-CN" altLang="en-US" sz="2400" b="1" dirty="0">
                <a:latin typeface="黑体" panose="02010609060101010101" pitchFamily="49" charset="-122"/>
                <a:ea typeface="黑体" panose="02010609060101010101" pitchFamily="49" charset="-122"/>
                <a:sym typeface="+mn-ea"/>
              </a:rPr>
              <a:t>一、战略转移</a:t>
            </a:r>
            <a:r>
              <a:rPr lang="en-US" altLang="zh-CN" sz="2400" b="1" dirty="0">
                <a:latin typeface="黑体" panose="02010609060101010101" pitchFamily="49" charset="-122"/>
                <a:ea typeface="黑体" panose="02010609060101010101" pitchFamily="49" charset="-122"/>
                <a:sym typeface="+mn-ea"/>
              </a:rPr>
              <a:t> </a:t>
            </a:r>
            <a:r>
              <a:rPr lang="zh-CN" altLang="en-US" sz="2400" b="1" dirty="0">
                <a:latin typeface="黑体" panose="02010609060101010101" pitchFamily="49" charset="-122"/>
                <a:ea typeface="黑体" panose="02010609060101010101" pitchFamily="49" charset="-122"/>
                <a:sym typeface="+mn-ea"/>
              </a:rPr>
              <a:t>，长征之因</a:t>
            </a:r>
            <a:endParaRPr lang="zh-CN" altLang="en-US" sz="2400" b="1" dirty="0">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500" fill="hold">
                                          <p:stCondLst>
                                            <p:cond delay="0"/>
                                          </p:stCondLst>
                                        </p:cTn>
                                        <p:tgtEl>
                                          <p:spTgt spid="30"/>
                                        </p:tgtEl>
                                        <p:attrNameLst>
                                          <p:attrName>style.visibility</p:attrName>
                                        </p:attrNameLst>
                                      </p:cBhvr>
                                      <p:to>
                                        <p:strVal val="visible"/>
                                      </p:to>
                                    </p:set>
                                    <p:animEffect transition="in" filter="plus(in)">
                                      <p:cBhvr>
                                        <p:cTn id="7" dur="500"/>
                                        <p:tgtEl>
                                          <p:spTgt spid="30"/>
                                        </p:tgtEl>
                                      </p:cBhvr>
                                    </p:animEffect>
                                  </p:childTnLst>
                                </p:cTn>
                              </p:par>
                            </p:childTnLst>
                          </p:cTn>
                        </p:par>
                        <p:par>
                          <p:cTn id="8" fill="hold">
                            <p:stCondLst>
                              <p:cond delay="500"/>
                            </p:stCondLst>
                            <p:childTnLst>
                              <p:par>
                                <p:cTn id="9" presetID="13" presetClass="entr" presetSubtype="16" fill="hold" nodeType="afterEffect">
                                  <p:stCondLst>
                                    <p:cond delay="0"/>
                                  </p:stCondLst>
                                  <p:childTnLst>
                                    <p:set>
                                      <p:cBhvr>
                                        <p:cTn id="10" dur="500" fill="hold">
                                          <p:stCondLst>
                                            <p:cond delay="0"/>
                                          </p:stCondLst>
                                        </p:cTn>
                                        <p:tgtEl>
                                          <p:spTgt spid="36"/>
                                        </p:tgtEl>
                                        <p:attrNameLst>
                                          <p:attrName>style.visibility</p:attrName>
                                        </p:attrNameLst>
                                      </p:cBhvr>
                                      <p:to>
                                        <p:strVal val="visible"/>
                                      </p:to>
                                    </p:set>
                                    <p:animEffect transition="in" filter="plus(in)">
                                      <p:cBhvr>
                                        <p:cTn id="11" dur="500"/>
                                        <p:tgtEl>
                                          <p:spTgt spid="36"/>
                                        </p:tgtEl>
                                      </p:cBhvr>
                                    </p:animEffect>
                                  </p:childTnLst>
                                </p:cTn>
                              </p:par>
                            </p:childTnLst>
                          </p:cTn>
                        </p:par>
                        <p:par>
                          <p:cTn id="12" fill="hold">
                            <p:stCondLst>
                              <p:cond delay="1000"/>
                            </p:stCondLst>
                            <p:childTnLst>
                              <p:par>
                                <p:cTn id="13" presetID="13" presetClass="entr" presetSubtype="16" fill="hold" nodeType="afterEffect">
                                  <p:stCondLst>
                                    <p:cond delay="0"/>
                                  </p:stCondLst>
                                  <p:childTnLst>
                                    <p:set>
                                      <p:cBhvr>
                                        <p:cTn id="14" dur="500" fill="hold">
                                          <p:stCondLst>
                                            <p:cond delay="0"/>
                                          </p:stCondLst>
                                        </p:cTn>
                                        <p:tgtEl>
                                          <p:spTgt spid="52"/>
                                        </p:tgtEl>
                                        <p:attrNameLst>
                                          <p:attrName>style.visibility</p:attrName>
                                        </p:attrNameLst>
                                      </p:cBhvr>
                                      <p:to>
                                        <p:strVal val="visible"/>
                                      </p:to>
                                    </p:set>
                                    <p:animEffect transition="in" filter="plus(in)">
                                      <p:cBhvr>
                                        <p:cTn id="15" dur="500"/>
                                        <p:tgtEl>
                                          <p:spTgt spid="52"/>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500" fill="hold">
                                          <p:stCondLst>
                                            <p:cond delay="0"/>
                                          </p:stCondLst>
                                        </p:cTn>
                                        <p:tgtEl>
                                          <p:spTgt spid="47"/>
                                        </p:tgtEl>
                                        <p:attrNameLst>
                                          <p:attrName>style.visibility</p:attrName>
                                        </p:attrNameLst>
                                      </p:cBhvr>
                                      <p:to>
                                        <p:strVal val="visible"/>
                                      </p:to>
                                    </p:set>
                                    <p:animEffect transition="in" filter="plus(in)">
                                      <p:cBhvr>
                                        <p:cTn id="20" dur="500"/>
                                        <p:tgtEl>
                                          <p:spTgt spid="4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500" fill="hold">
                                          <p:stCondLst>
                                            <p:cond delay="0"/>
                                          </p:stCondLst>
                                        </p:cTn>
                                        <p:tgtEl>
                                          <p:spTgt spid="3074"/>
                                        </p:tgtEl>
                                        <p:attrNameLst>
                                          <p:attrName>style.visibility</p:attrName>
                                        </p:attrNameLst>
                                      </p:cBhvr>
                                      <p:to>
                                        <p:strVal val="visible"/>
                                      </p:to>
                                    </p:set>
                                    <p:animEffect transition="in" filter="wipe(down)">
                                      <p:cBhvr>
                                        <p:cTn id="25" dur="500"/>
                                        <p:tgtEl>
                                          <p:spTgt spid="307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nodeType="clickEffect">
                                  <p:stCondLst>
                                    <p:cond delay="0"/>
                                  </p:stCondLst>
                                  <p:childTnLst>
                                    <p:animEffect transition="out" filter="wipe(down)">
                                      <p:cBhvr>
                                        <p:cTn id="29" dur="500"/>
                                        <p:tgtEl>
                                          <p:spTgt spid="3074"/>
                                        </p:tgtEl>
                                      </p:cBhvr>
                                    </p:animEffect>
                                    <p:set>
                                      <p:cBhvr>
                                        <p:cTn id="30" dur="1" fill="hold">
                                          <p:stCondLst>
                                            <p:cond delay="499"/>
                                          </p:stCondLst>
                                        </p:cTn>
                                        <p:tgtEl>
                                          <p:spTgt spid="3074"/>
                                        </p:tgtEl>
                                        <p:attrNameLst>
                                          <p:attrName>style.visibility</p:attrName>
                                        </p:attrNameLst>
                                      </p:cBhvr>
                                      <p:to>
                                        <p:strVal val="hidden"/>
                                      </p:to>
                                    </p:set>
                                  </p:childTnLst>
                                </p:cTn>
                              </p:par>
                              <p:par>
                                <p:cTn id="31" presetID="13" presetClass="entr" presetSubtype="16" fill="hold" nodeType="withEffect">
                                  <p:stCondLst>
                                    <p:cond delay="0"/>
                                  </p:stCondLst>
                                  <p:childTnLst>
                                    <p:set>
                                      <p:cBhvr>
                                        <p:cTn id="32" dur="500" fill="hold">
                                          <p:stCondLst>
                                            <p:cond delay="0"/>
                                          </p:stCondLst>
                                        </p:cTn>
                                        <p:tgtEl>
                                          <p:spTgt spid="57"/>
                                        </p:tgtEl>
                                        <p:attrNameLst>
                                          <p:attrName>style.visibility</p:attrName>
                                        </p:attrNameLst>
                                      </p:cBhvr>
                                      <p:to>
                                        <p:strVal val="visible"/>
                                      </p:to>
                                    </p:set>
                                    <p:animEffect transition="in" filter="plus(in)">
                                      <p:cBhvr>
                                        <p:cTn id="33" dur="500"/>
                                        <p:tgtEl>
                                          <p:spTgt spid="57"/>
                                        </p:tgtEl>
                                      </p:cBhvr>
                                    </p:animEffect>
                                  </p:childTnLst>
                                </p:cTn>
                              </p:par>
                            </p:childTnLst>
                          </p:cTn>
                        </p:par>
                      </p:childTnLst>
                    </p:cTn>
                  </p:par>
                  <p:par>
                    <p:cTn id="34" fill="hold">
                      <p:stCondLst>
                        <p:cond delay="indefinite"/>
                      </p:stCondLst>
                      <p:childTnLst>
                        <p:par>
                          <p:cTn id="35" fill="hold">
                            <p:stCondLst>
                              <p:cond delay="0"/>
                            </p:stCondLst>
                            <p:childTnLst>
                              <p:par>
                                <p:cTn id="36" presetID="13" presetClass="entr" presetSubtype="16" fill="hold" nodeType="clickEffect">
                                  <p:stCondLst>
                                    <p:cond delay="0"/>
                                  </p:stCondLst>
                                  <p:childTnLst>
                                    <p:set>
                                      <p:cBhvr>
                                        <p:cTn id="37" dur="500" fill="hold">
                                          <p:stCondLst>
                                            <p:cond delay="0"/>
                                          </p:stCondLst>
                                        </p:cTn>
                                        <p:tgtEl>
                                          <p:spTgt spid="41"/>
                                        </p:tgtEl>
                                        <p:attrNameLst>
                                          <p:attrName>style.visibility</p:attrName>
                                        </p:attrNameLst>
                                      </p:cBhvr>
                                      <p:to>
                                        <p:strVal val="visible"/>
                                      </p:to>
                                    </p:set>
                                    <p:animEffect transition="in" filter="plus(in)">
                                      <p:cBhvr>
                                        <p:cTn id="38" dur="500"/>
                                        <p:tgtEl>
                                          <p:spTgt spid="4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xit" presetSubtype="4" fill="hold" nodeType="clickEffect">
                                  <p:stCondLst>
                                    <p:cond delay="0"/>
                                  </p:stCondLst>
                                  <p:childTnLst>
                                    <p:animEffect transition="out" filter="wipe(down)">
                                      <p:cBhvr>
                                        <p:cTn id="47" dur="500"/>
                                        <p:tgtEl>
                                          <p:spTgt spid="11"/>
                                        </p:tgtEl>
                                      </p:cBhvr>
                                    </p:animEffect>
                                    <p:set>
                                      <p:cBhvr>
                                        <p:cTn id="48" dur="1" fill="hold">
                                          <p:stCondLst>
                                            <p:cond delay="499"/>
                                          </p:stCondLst>
                                        </p:cTn>
                                        <p:tgtEl>
                                          <p:spTgt spid="11"/>
                                        </p:tgtEl>
                                        <p:attrNameLst>
                                          <p:attrName>style.visibility</p:attrName>
                                        </p:attrNameLst>
                                      </p:cBhvr>
                                      <p:to>
                                        <p:strVal val="hidden"/>
                                      </p:to>
                                    </p:set>
                                  </p:childTnLst>
                                </p:cTn>
                              </p:par>
                              <p:par>
                                <p:cTn id="49" presetID="13" presetClass="entr" presetSubtype="16" fill="hold" nodeType="withEffect">
                                  <p:stCondLst>
                                    <p:cond delay="0"/>
                                  </p:stCondLst>
                                  <p:childTnLst>
                                    <p:set>
                                      <p:cBhvr>
                                        <p:cTn id="50" dur="500" fill="hold">
                                          <p:stCondLst>
                                            <p:cond delay="0"/>
                                          </p:stCondLst>
                                        </p:cTn>
                                        <p:tgtEl>
                                          <p:spTgt spid="62"/>
                                        </p:tgtEl>
                                        <p:attrNameLst>
                                          <p:attrName>style.visibility</p:attrName>
                                        </p:attrNameLst>
                                      </p:cBhvr>
                                      <p:to>
                                        <p:strVal val="visible"/>
                                      </p:to>
                                    </p:set>
                                    <p:animEffect transition="in" filter="plus(in)">
                                      <p:cBhvr>
                                        <p:cTn id="51" dur="500"/>
                                        <p:tgtEl>
                                          <p:spTgt spid="62"/>
                                        </p:tgtEl>
                                      </p:cBhvr>
                                    </p:animEffect>
                                  </p:childTnLst>
                                </p:cTn>
                              </p:par>
                            </p:childTnLst>
                          </p:cTn>
                        </p:par>
                        <p:par>
                          <p:cTn id="52" fill="hold">
                            <p:stCondLst>
                              <p:cond delay="500"/>
                            </p:stCondLst>
                            <p:childTnLst>
                              <p:par>
                                <p:cTn id="53" presetID="13" presetClass="entr" presetSubtype="16" fill="hold" nodeType="afterEffect">
                                  <p:stCondLst>
                                    <p:cond delay="0"/>
                                  </p:stCondLst>
                                  <p:childTnLst>
                                    <p:set>
                                      <p:cBhvr>
                                        <p:cTn id="54" dur="500" fill="hold">
                                          <p:stCondLst>
                                            <p:cond delay="0"/>
                                          </p:stCondLst>
                                        </p:cTn>
                                        <p:tgtEl>
                                          <p:spTgt spid="72"/>
                                        </p:tgtEl>
                                        <p:attrNameLst>
                                          <p:attrName>style.visibility</p:attrName>
                                        </p:attrNameLst>
                                      </p:cBhvr>
                                      <p:to>
                                        <p:strVal val="visible"/>
                                      </p:to>
                                    </p:set>
                                    <p:animEffect transition="in" filter="plus(in)">
                                      <p:cBhvr>
                                        <p:cTn id="5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custDataLst>
              <p:tags r:id="rId1"/>
            </p:custDataLst>
          </p:nvPr>
        </p:nvGraphicFramePr>
        <p:xfrm>
          <a:off x="282426" y="1649801"/>
          <a:ext cx="8586312" cy="2606040"/>
        </p:xfrm>
        <a:graphic>
          <a:graphicData uri="http://schemas.openxmlformats.org/drawingml/2006/table">
            <a:tbl>
              <a:tblPr firstRow="1" bandRow="1">
                <a:tableStyleId>{D7AC3CCA-C797-4891-BE02-D94E43425B78}</a:tableStyleId>
              </a:tblPr>
              <a:tblGrid>
                <a:gridCol w="1226344"/>
                <a:gridCol w="1350645"/>
                <a:gridCol w="1102995"/>
                <a:gridCol w="1213485"/>
                <a:gridCol w="1011079"/>
                <a:gridCol w="1732598"/>
                <a:gridCol w="949166"/>
              </a:tblGrid>
              <a:tr h="342900">
                <a:tc>
                  <a:txBody>
                    <a:bodyPr/>
                    <a:lstStyle/>
                    <a:p>
                      <a:r>
                        <a:rPr lang="zh-CN" altLang="en-US" sz="1800" dirty="0">
                          <a:latin typeface="黑体" panose="02010609060101010101" pitchFamily="49" charset="-122"/>
                          <a:ea typeface="黑体" panose="02010609060101010101" pitchFamily="49" charset="-122"/>
                          <a:cs typeface="江西拙楷3.0" charset="-122"/>
                        </a:rPr>
                        <a:t>反“围剿”</a:t>
                      </a:r>
                      <a:endParaRPr lang="zh-CN" altLang="en-US" sz="1800" dirty="0">
                        <a:latin typeface="黑体" panose="02010609060101010101" pitchFamily="49" charset="-122"/>
                        <a:ea typeface="黑体" panose="02010609060101010101" pitchFamily="49" charset="-122"/>
                        <a:cs typeface="江西拙楷3.0" charset="-122"/>
                      </a:endParaRPr>
                    </a:p>
                  </a:txBody>
                  <a:tcPr marL="68580" marR="68580" marT="34290" marB="34290"/>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u="none" strike="noStrike" cap="none" normalizeH="0" baseline="0" dirty="0">
                          <a:ln>
                            <a:noFill/>
                          </a:ln>
                          <a:effectLst/>
                          <a:latin typeface="黑体" panose="02010609060101010101" pitchFamily="49" charset="-122"/>
                          <a:ea typeface="黑体" panose="02010609060101010101" pitchFamily="49" charset="-122"/>
                        </a:rPr>
                        <a:t>国民党兵力</a:t>
                      </a:r>
                      <a:endParaRPr kumimoji="0" lang="zh-CN" altLang="en-US" sz="18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u="none" strike="noStrike" cap="none" normalizeH="0" baseline="0" dirty="0">
                          <a:ln>
                            <a:noFill/>
                          </a:ln>
                          <a:effectLst/>
                          <a:latin typeface="黑体" panose="02010609060101010101" pitchFamily="49" charset="-122"/>
                          <a:ea typeface="黑体" panose="02010609060101010101" pitchFamily="49" charset="-122"/>
                        </a:rPr>
                        <a:t>红军兵力</a:t>
                      </a:r>
                      <a:endParaRPr kumimoji="0" lang="zh-CN" altLang="en-US" sz="18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u="none" strike="noStrike" cap="none" normalizeH="0" baseline="0" dirty="0">
                          <a:ln>
                            <a:noFill/>
                          </a:ln>
                          <a:effectLst/>
                          <a:latin typeface="黑体" panose="02010609060101010101" pitchFamily="49" charset="-122"/>
                          <a:ea typeface="黑体" panose="02010609060101010101" pitchFamily="49" charset="-122"/>
                        </a:rPr>
                        <a:t>人数比例</a:t>
                      </a:r>
                      <a:endParaRPr kumimoji="0" lang="zh-CN" altLang="en-US" sz="18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u="none" strike="noStrike" cap="none" normalizeH="0" baseline="0" dirty="0">
                          <a:ln>
                            <a:noFill/>
                          </a:ln>
                          <a:effectLst/>
                          <a:latin typeface="黑体" panose="02010609060101010101" pitchFamily="49" charset="-122"/>
                          <a:ea typeface="黑体" panose="02010609060101010101" pitchFamily="49" charset="-122"/>
                        </a:rPr>
                        <a:t>领导人</a:t>
                      </a:r>
                      <a:endParaRPr kumimoji="0" lang="zh-CN" altLang="en-US" sz="18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u="none" strike="noStrike" cap="none" normalizeH="0" baseline="0" dirty="0">
                          <a:ln>
                            <a:noFill/>
                          </a:ln>
                          <a:effectLst/>
                          <a:latin typeface="黑体" panose="02010609060101010101" pitchFamily="49" charset="-122"/>
                          <a:ea typeface="黑体" panose="02010609060101010101" pitchFamily="49" charset="-122"/>
                        </a:rPr>
                        <a:t>战术</a:t>
                      </a:r>
                      <a:endParaRPr kumimoji="0" lang="zh-CN" altLang="en-US" sz="18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800" u="none" strike="noStrike" cap="none" normalizeH="0" baseline="0" dirty="0">
                          <a:ln>
                            <a:noFill/>
                          </a:ln>
                          <a:effectLst/>
                          <a:latin typeface="黑体" panose="02010609060101010101" pitchFamily="49" charset="-122"/>
                          <a:ea typeface="黑体" panose="02010609060101010101" pitchFamily="49" charset="-122"/>
                        </a:rPr>
                        <a:t>结果</a:t>
                      </a:r>
                      <a:endParaRPr kumimoji="0" lang="zh-CN" altLang="en-US" sz="18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r>
              <a:tr h="38862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rPr>
                        <a:t>第一次</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10</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4</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约</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2.5</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1</a:t>
                      </a:r>
                      <a:endPar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algn="ctr"/>
                      <a:r>
                        <a:rPr lang="zh-CN" altLang="en-US" sz="2100" dirty="0">
                          <a:latin typeface="黑体" panose="02010609060101010101" pitchFamily="49" charset="-122"/>
                          <a:ea typeface="黑体" panose="02010609060101010101" pitchFamily="49" charset="-122"/>
                        </a:rPr>
                        <a:t>毛、朱</a:t>
                      </a:r>
                      <a:endParaRPr lang="zh-CN" altLang="en-US" sz="2100" dirty="0">
                        <a:latin typeface="黑体" panose="02010609060101010101" pitchFamily="49" charset="-122"/>
                        <a:ea typeface="黑体" panose="02010609060101010101" pitchFamily="49" charset="-122"/>
                      </a:endParaRPr>
                    </a:p>
                  </a:txBody>
                  <a:tcPr marL="68580" marR="68580" marT="34290" marB="34290"/>
                </a:tc>
                <a:tc rowSpan="4">
                  <a:txBody>
                    <a:bodyPr/>
                    <a:lstStyle/>
                    <a:p>
                      <a:pPr algn="ctr"/>
                      <a:r>
                        <a:rPr lang="zh-CN" altLang="en-US" sz="2100" dirty="0">
                          <a:latin typeface="黑体" panose="02010609060101010101" pitchFamily="49" charset="-122"/>
                          <a:ea typeface="黑体" panose="02010609060101010101" pitchFamily="49" charset="-122"/>
                        </a:rPr>
                        <a:t>诱敌深入</a:t>
                      </a:r>
                      <a:endParaRPr lang="zh-CN" altLang="en-US" sz="2100" dirty="0">
                        <a:latin typeface="黑体" panose="02010609060101010101" pitchFamily="49" charset="-122"/>
                        <a:ea typeface="黑体" panose="02010609060101010101" pitchFamily="49" charset="-122"/>
                      </a:endParaRPr>
                    </a:p>
                    <a:p>
                      <a:pPr algn="ctr"/>
                      <a:r>
                        <a:rPr lang="zh-CN" altLang="en-US" sz="2100" dirty="0">
                          <a:latin typeface="黑体" panose="02010609060101010101" pitchFamily="49" charset="-122"/>
                          <a:ea typeface="黑体" panose="02010609060101010101" pitchFamily="49" charset="-122"/>
                        </a:rPr>
                        <a:t>各个击破</a:t>
                      </a:r>
                      <a:endParaRPr lang="zh-CN" altLang="en-US" sz="2100" dirty="0">
                        <a:latin typeface="黑体" panose="02010609060101010101" pitchFamily="49" charset="-122"/>
                        <a:ea typeface="黑体" panose="02010609060101010101" pitchFamily="49" charset="-122"/>
                      </a:endParaRPr>
                    </a:p>
                    <a:p>
                      <a:pPr algn="ctr"/>
                      <a:r>
                        <a:rPr lang="zh-CN" altLang="en-US" sz="2100" dirty="0">
                          <a:latin typeface="黑体" panose="02010609060101010101" pitchFamily="49" charset="-122"/>
                          <a:ea typeface="黑体" panose="02010609060101010101" pitchFamily="49" charset="-122"/>
                        </a:rPr>
                        <a:t>避敌主力</a:t>
                      </a:r>
                      <a:endParaRPr lang="zh-CN" altLang="en-US" sz="2100" dirty="0">
                        <a:latin typeface="黑体" panose="02010609060101010101" pitchFamily="49" charset="-122"/>
                        <a:ea typeface="黑体" panose="02010609060101010101" pitchFamily="49" charset="-122"/>
                      </a:endParaRPr>
                    </a:p>
                    <a:p>
                      <a:pPr algn="ctr"/>
                      <a:r>
                        <a:rPr lang="zh-CN" altLang="en-US" sz="2100" dirty="0">
                          <a:latin typeface="黑体" panose="02010609060101010101" pitchFamily="49" charset="-122"/>
                          <a:ea typeface="黑体" panose="02010609060101010101" pitchFamily="49" charset="-122"/>
                        </a:rPr>
                        <a:t>声东击西</a:t>
                      </a:r>
                      <a:endParaRPr lang="zh-CN" altLang="en-US" sz="2100" dirty="0">
                        <a:latin typeface="黑体" panose="02010609060101010101" pitchFamily="49" charset="-122"/>
                        <a:ea typeface="黑体" panose="02010609060101010101" pitchFamily="49" charset="-122"/>
                      </a:endParaRPr>
                    </a:p>
                  </a:txBody>
                  <a:tcPr marL="68580" marR="68580" marT="34290" marB="34290" anchor="ctr"/>
                </a:tc>
                <a:tc>
                  <a:txBody>
                    <a:bodyPr/>
                    <a:lstStyle/>
                    <a:p>
                      <a:pPr algn="ctr"/>
                      <a:r>
                        <a:rPr lang="zh-CN" altLang="en-US" sz="2100" dirty="0">
                          <a:latin typeface="黑体" panose="02010609060101010101" pitchFamily="49" charset="-122"/>
                          <a:ea typeface="黑体" panose="02010609060101010101" pitchFamily="49" charset="-122"/>
                        </a:rPr>
                        <a:t>成功</a:t>
                      </a:r>
                      <a:endParaRPr lang="zh-CN" altLang="en-US" sz="2100" dirty="0">
                        <a:latin typeface="黑体" panose="02010609060101010101" pitchFamily="49" charset="-122"/>
                        <a:ea typeface="黑体" panose="02010609060101010101" pitchFamily="49" charset="-122"/>
                      </a:endParaRPr>
                    </a:p>
                  </a:txBody>
                  <a:tcPr marL="68580" marR="68580" marT="34290" marB="34290"/>
                </a:tc>
              </a:tr>
              <a:tr h="38862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rPr>
                        <a:t>第二次</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20</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3</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约</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7</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1</a:t>
                      </a:r>
                      <a:endPar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100" u="none" strike="noStrike" kern="1200" cap="none" spc="0" normalizeH="0" baseline="0" noProof="0" dirty="0">
                          <a:ln>
                            <a:noFill/>
                          </a:ln>
                          <a:effectLst/>
                          <a:uLnTx/>
                          <a:uFillTx/>
                          <a:latin typeface="黑体" panose="02010609060101010101" pitchFamily="49" charset="-122"/>
                          <a:ea typeface="黑体" panose="02010609060101010101" pitchFamily="49" charset="-122"/>
                        </a:rPr>
                        <a:t>毛、朱</a:t>
                      </a:r>
                      <a:endParaRPr kumimoji="0" lang="zh-CN" altLang="en-US" sz="2100" u="none" strike="noStrike" kern="1200" cap="none" spc="0" normalizeH="0" baseline="0" noProof="0" dirty="0">
                        <a:ln>
                          <a:noFill/>
                        </a:ln>
                        <a:effectLst/>
                        <a:uLnTx/>
                        <a:uFillTx/>
                        <a:latin typeface="黑体" panose="02010609060101010101" pitchFamily="49" charset="-122"/>
                        <a:ea typeface="黑体" panose="02010609060101010101" pitchFamily="49" charset="-122"/>
                      </a:endParaRPr>
                    </a:p>
                  </a:txBody>
                  <a:tcPr marL="68580" marR="68580" marT="34290" marB="34290"/>
                </a:tc>
                <a:tc vMerge="1">
                  <a:tcPr/>
                </a:tc>
                <a:tc>
                  <a:txBody>
                    <a:bodyPr/>
                    <a:lstStyle/>
                    <a:p>
                      <a:pPr algn="ctr"/>
                      <a:r>
                        <a:rPr lang="zh-CN" altLang="en-US" sz="2100" dirty="0">
                          <a:latin typeface="黑体" panose="02010609060101010101" pitchFamily="49" charset="-122"/>
                          <a:ea typeface="黑体" panose="02010609060101010101" pitchFamily="49" charset="-122"/>
                        </a:rPr>
                        <a:t>成功</a:t>
                      </a:r>
                      <a:endParaRPr lang="zh-CN" altLang="en-US" sz="2100" dirty="0">
                        <a:latin typeface="黑体" panose="02010609060101010101" pitchFamily="49" charset="-122"/>
                        <a:ea typeface="黑体" panose="02010609060101010101" pitchFamily="49" charset="-122"/>
                      </a:endParaRPr>
                    </a:p>
                  </a:txBody>
                  <a:tcPr marL="68580" marR="68580" marT="34290" marB="34290"/>
                </a:tc>
              </a:tr>
              <a:tr h="38862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rPr>
                        <a:t>第三次</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30</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3</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约</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10</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1</a:t>
                      </a:r>
                      <a:endPar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algn="ctr"/>
                      <a:r>
                        <a:rPr lang="zh-CN" altLang="en-US" sz="2100" dirty="0">
                          <a:latin typeface="黑体" panose="02010609060101010101" pitchFamily="49" charset="-122"/>
                          <a:ea typeface="黑体" panose="02010609060101010101" pitchFamily="49" charset="-122"/>
                        </a:rPr>
                        <a:t>毛、朱</a:t>
                      </a:r>
                      <a:endParaRPr lang="zh-CN" altLang="en-US" sz="2100" dirty="0">
                        <a:latin typeface="黑体" panose="02010609060101010101" pitchFamily="49" charset="-122"/>
                        <a:ea typeface="黑体" panose="02010609060101010101" pitchFamily="49" charset="-122"/>
                      </a:endParaRPr>
                    </a:p>
                  </a:txBody>
                  <a:tcPr marL="68580" marR="68580" marT="34290" marB="34290"/>
                </a:tc>
                <a:tc vMerge="1">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00" dirty="0">
                          <a:latin typeface="黑体" panose="02010609060101010101" pitchFamily="49" charset="-122"/>
                          <a:ea typeface="黑体" panose="02010609060101010101" pitchFamily="49" charset="-122"/>
                        </a:rPr>
                        <a:t>成功</a:t>
                      </a:r>
                      <a:endParaRPr lang="zh-CN" altLang="en-US" sz="2100" dirty="0">
                        <a:latin typeface="黑体" panose="02010609060101010101" pitchFamily="49" charset="-122"/>
                        <a:ea typeface="黑体" panose="02010609060101010101" pitchFamily="49" charset="-122"/>
                      </a:endParaRPr>
                    </a:p>
                  </a:txBody>
                  <a:tcPr marL="68580" marR="68580" marT="34290" marB="34290"/>
                </a:tc>
              </a:tr>
              <a:tr h="38862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rPr>
                        <a:t>第四次</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30</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7</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约</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4</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1</a:t>
                      </a:r>
                      <a:endPar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algn="ctr"/>
                      <a:r>
                        <a:rPr lang="zh-CN" altLang="en-US" sz="2100" dirty="0">
                          <a:latin typeface="黑体" panose="02010609060101010101" pitchFamily="49" charset="-122"/>
                          <a:ea typeface="黑体" panose="02010609060101010101" pitchFamily="49" charset="-122"/>
                        </a:rPr>
                        <a:t>周、朱</a:t>
                      </a:r>
                      <a:endParaRPr lang="zh-CN" altLang="en-US" sz="2100" dirty="0">
                        <a:latin typeface="黑体" panose="02010609060101010101" pitchFamily="49" charset="-122"/>
                        <a:ea typeface="黑体" panose="02010609060101010101" pitchFamily="49" charset="-122"/>
                      </a:endParaRPr>
                    </a:p>
                  </a:txBody>
                  <a:tcPr marL="68580" marR="68580" marT="34290" marB="34290"/>
                </a:tc>
                <a:tc vMerge="1">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00" dirty="0">
                          <a:latin typeface="黑体" panose="02010609060101010101" pitchFamily="49" charset="-122"/>
                          <a:ea typeface="黑体" panose="02010609060101010101" pitchFamily="49" charset="-122"/>
                        </a:rPr>
                        <a:t>成功</a:t>
                      </a:r>
                      <a:endParaRPr lang="zh-CN" altLang="en-US" sz="2100" dirty="0">
                        <a:latin typeface="黑体" panose="02010609060101010101" pitchFamily="49" charset="-122"/>
                        <a:ea typeface="黑体" panose="02010609060101010101" pitchFamily="49" charset="-122"/>
                      </a:endParaRPr>
                    </a:p>
                  </a:txBody>
                  <a:tcPr marL="68580" marR="68580" marT="34290" marB="34290"/>
                </a:tc>
              </a:tr>
              <a:tr h="708660">
                <a:tc>
                  <a:txBody>
                    <a:bodyPr/>
                    <a:lstStyle/>
                    <a:p>
                      <a:pPr marL="0" marR="0" lvl="0" indent="0" algn="ctr" defTabSz="914400" rtl="0" eaLnBrk="1" fontAlgn="b"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rPr>
                        <a:t>第五次</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endParaRPr>
                    </a:p>
                  </a:txBody>
                  <a:tcPr marL="68580" marR="68580" marT="34288" marB="34288"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50</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pP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8</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万</a:t>
                      </a:r>
                      <a:endPar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marL="0" marR="0" lvl="0" indent="0" algn="ctr" defTabSz="914400" rtl="0" eaLnBrk="1" fontAlgn="b" latinLnBrk="0" hangingPunct="1">
                        <a:lnSpc>
                          <a:spcPct val="100000"/>
                        </a:lnSpc>
                        <a:spcBef>
                          <a:spcPct val="0"/>
                        </a:spcBef>
                        <a:spcAft>
                          <a:spcPct val="0"/>
                        </a:spcAft>
                        <a:buClrTx/>
                        <a:buSzTx/>
                        <a:buFontTx/>
                        <a:buNone/>
                      </a:pP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约</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6</a:t>
                      </a:r>
                      <a:r>
                        <a:rPr kumimoji="0" lang="zh-CN" altLang="en-US"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a:t>
                      </a:r>
                      <a:r>
                        <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rPr>
                        <a:t>1</a:t>
                      </a:r>
                      <a:endParaRPr kumimoji="0" lang="en-US" altLang="zh-CN" sz="2100" u="none" strike="noStrike" cap="none" normalizeH="0" baseline="0" dirty="0">
                        <a:ln>
                          <a:noFill/>
                        </a:ln>
                        <a:effectLst/>
                        <a:latin typeface="黑体" panose="02010609060101010101" pitchFamily="49" charset="-122"/>
                        <a:ea typeface="黑体" panose="02010609060101010101" pitchFamily="49" charset="-122"/>
                        <a:cs typeface="江西拙楷3.0" charset="-122"/>
                      </a:endParaRPr>
                    </a:p>
                  </a:txBody>
                  <a:tcPr marL="68580" marR="68580" marT="34288" marB="34288" horzOverflow="overflow"/>
                </a:tc>
                <a:tc>
                  <a:txBody>
                    <a:bodyPr/>
                    <a:lstStyle/>
                    <a:p>
                      <a:pPr algn="ctr"/>
                      <a:endParaRPr lang="en-US" altLang="zh-CN" sz="2100" dirty="0">
                        <a:latin typeface="黑体" panose="02010609060101010101" pitchFamily="49" charset="-122"/>
                        <a:ea typeface="黑体" panose="02010609060101010101" pitchFamily="49" charset="-122"/>
                      </a:endParaRPr>
                    </a:p>
                  </a:txBody>
                  <a:tcPr marL="68580" marR="68580" marT="34290" marB="34290"/>
                </a:tc>
                <a:tc>
                  <a:txBody>
                    <a:bodyPr/>
                    <a:lstStyle/>
                    <a:p>
                      <a:pPr algn="ctr"/>
                      <a:endParaRPr lang="en-US" altLang="zh-CN" sz="2100" dirty="0">
                        <a:latin typeface="黑体" panose="02010609060101010101" pitchFamily="49" charset="-122"/>
                        <a:ea typeface="黑体" panose="02010609060101010101" pitchFamily="49" charset="-122"/>
                      </a:endParaRPr>
                    </a:p>
                    <a:p>
                      <a:pPr algn="ctr"/>
                      <a:endParaRPr lang="en-US" altLang="zh-CN" sz="2100" dirty="0">
                        <a:latin typeface="黑体" panose="02010609060101010101" pitchFamily="49" charset="-122"/>
                        <a:ea typeface="黑体" panose="02010609060101010101" pitchFamily="49" charset="-122"/>
                      </a:endParaRPr>
                    </a:p>
                  </a:txBody>
                  <a:tcPr marL="68580" marR="68580" marT="34290" marB="34290"/>
                </a:tc>
                <a:tc>
                  <a:txBody>
                    <a:bodyPr/>
                    <a:lstStyle/>
                    <a:p>
                      <a:pPr algn="ctr"/>
                      <a:endParaRPr lang="zh-CN" altLang="en-US" sz="2100" dirty="0">
                        <a:latin typeface="黑体" panose="02010609060101010101" pitchFamily="49" charset="-122"/>
                        <a:ea typeface="黑体" panose="02010609060101010101" pitchFamily="49" charset="-122"/>
                      </a:endParaRPr>
                    </a:p>
                  </a:txBody>
                  <a:tcPr marL="68580" marR="68580" marT="34290" marB="34290"/>
                </a:tc>
              </a:tr>
            </a:tbl>
          </a:graphicData>
        </a:graphic>
      </p:graphicFrame>
      <p:sp>
        <p:nvSpPr>
          <p:cNvPr id="9" name="文本框 8"/>
          <p:cNvSpPr txBox="1"/>
          <p:nvPr/>
        </p:nvSpPr>
        <p:spPr>
          <a:xfrm>
            <a:off x="6368575" y="3540991"/>
            <a:ext cx="1447800" cy="714851"/>
          </a:xfrm>
          <a:prstGeom prst="rect">
            <a:avLst/>
          </a:prstGeom>
          <a:noFill/>
        </p:spPr>
        <p:txBody>
          <a:bodyPr wrap="square" lIns="68580" tIns="34290" rIns="68580" bIns="34290" rtlCol="0">
            <a:spAutoFit/>
          </a:bodyPr>
          <a:lstStyle/>
          <a:p>
            <a:r>
              <a:rPr lang="en-US" altLang="zh-CN" sz="2100" dirty="0">
                <a:latin typeface="黑体" panose="02010609060101010101" pitchFamily="49" charset="-122"/>
                <a:ea typeface="黑体" panose="02010609060101010101" pitchFamily="49" charset="-122"/>
                <a:cs typeface="江西拙楷3.0" charset="-122"/>
              </a:rPr>
              <a:t>“</a:t>
            </a:r>
            <a:r>
              <a:rPr lang="zh-CN" altLang="en-US" sz="2100" dirty="0">
                <a:latin typeface="黑体" panose="02010609060101010101" pitchFamily="49" charset="-122"/>
                <a:ea typeface="黑体" panose="02010609060101010101" pitchFamily="49" charset="-122"/>
                <a:cs typeface="江西拙楷3.0" charset="-122"/>
              </a:rPr>
              <a:t>御敌于国门之外</a:t>
            </a:r>
            <a:r>
              <a:rPr lang="en-US" altLang="zh-CN" sz="2100" dirty="0">
                <a:latin typeface="黑体" panose="02010609060101010101" pitchFamily="49" charset="-122"/>
                <a:ea typeface="黑体" panose="02010609060101010101" pitchFamily="49" charset="-122"/>
                <a:cs typeface="江西拙楷3.0" charset="-122"/>
              </a:rPr>
              <a:t>”</a:t>
            </a:r>
            <a:endParaRPr lang="en-US" altLang="zh-CN" sz="2100" dirty="0">
              <a:latin typeface="黑体" panose="02010609060101010101" pitchFamily="49" charset="-122"/>
              <a:ea typeface="黑体" panose="02010609060101010101" pitchFamily="49" charset="-122"/>
              <a:cs typeface="江西拙楷3.0" charset="-122"/>
            </a:endParaRPr>
          </a:p>
        </p:txBody>
      </p:sp>
      <p:sp>
        <p:nvSpPr>
          <p:cNvPr id="11" name="文本框 10"/>
          <p:cNvSpPr txBox="1"/>
          <p:nvPr/>
        </p:nvSpPr>
        <p:spPr>
          <a:xfrm>
            <a:off x="8110221" y="3702439"/>
            <a:ext cx="739140" cy="391478"/>
          </a:xfrm>
          <a:prstGeom prst="rect">
            <a:avLst/>
          </a:prstGeom>
          <a:noFill/>
        </p:spPr>
        <p:txBody>
          <a:bodyPr wrap="square" lIns="68580" tIns="34290" rIns="68580" bIns="34290" rtlCol="0">
            <a:spAutoFit/>
          </a:bodyPr>
          <a:lstStyle/>
          <a:p>
            <a:r>
              <a:rPr lang="zh-CN" altLang="en-US" sz="2100">
                <a:latin typeface="黑体" panose="02010609060101010101" pitchFamily="49" charset="-122"/>
                <a:ea typeface="黑体" panose="02010609060101010101" pitchFamily="49" charset="-122"/>
              </a:rPr>
              <a:t>失败</a:t>
            </a:r>
            <a:endParaRPr lang="zh-CN" altLang="en-US" sz="2100">
              <a:latin typeface="黑体" panose="02010609060101010101" pitchFamily="49" charset="-122"/>
              <a:ea typeface="黑体" panose="02010609060101010101" pitchFamily="49" charset="-122"/>
            </a:endParaRPr>
          </a:p>
        </p:txBody>
      </p:sp>
      <p:sp>
        <p:nvSpPr>
          <p:cNvPr id="12" name="文本框 11"/>
          <p:cNvSpPr txBox="1"/>
          <p:nvPr/>
        </p:nvSpPr>
        <p:spPr>
          <a:xfrm>
            <a:off x="5287011" y="3540991"/>
            <a:ext cx="787718" cy="714851"/>
          </a:xfrm>
          <a:prstGeom prst="rect">
            <a:avLst/>
          </a:prstGeom>
          <a:noFill/>
        </p:spPr>
        <p:txBody>
          <a:bodyPr wrap="square" lIns="68580" tIns="34290" rIns="68580" bIns="34290" rtlCol="0">
            <a:spAutoFit/>
          </a:bodyPr>
          <a:lstStyle/>
          <a:p>
            <a:r>
              <a:rPr lang="zh-CN" altLang="en-US" sz="2100" dirty="0">
                <a:latin typeface="黑体" panose="02010609060101010101" pitchFamily="49" charset="-122"/>
                <a:ea typeface="黑体" panose="02010609060101010101" pitchFamily="49" charset="-122"/>
              </a:rPr>
              <a:t>博古、李德</a:t>
            </a:r>
            <a:endParaRPr lang="zh-CN" altLang="en-US" sz="2100" dirty="0">
              <a:latin typeface="黑体" panose="02010609060101010101" pitchFamily="49" charset="-122"/>
              <a:ea typeface="黑体" panose="02010609060101010101" pitchFamily="49" charset="-122"/>
            </a:endParaRPr>
          </a:p>
        </p:txBody>
      </p:sp>
      <p:sp>
        <p:nvSpPr>
          <p:cNvPr id="2" name="文本框 1"/>
          <p:cNvSpPr txBox="1"/>
          <p:nvPr/>
        </p:nvSpPr>
        <p:spPr>
          <a:xfrm>
            <a:off x="1991837" y="994968"/>
            <a:ext cx="6118384" cy="333851"/>
          </a:xfrm>
          <a:prstGeom prst="rect">
            <a:avLst/>
          </a:prstGeom>
          <a:noFill/>
        </p:spPr>
        <p:txBody>
          <a:bodyPr wrap="square" lIns="68580" tIns="34290" rIns="68580" bIns="34290" rtlCol="0">
            <a:noAutofit/>
          </a:bodyPr>
          <a:lstStyle/>
          <a:p>
            <a:r>
              <a:rPr lang="zh-CN" altLang="en-US" sz="2400" b="1" dirty="0">
                <a:latin typeface="黑体" panose="02010609060101010101" pitchFamily="49" charset="-122"/>
                <a:ea typeface="黑体" panose="02010609060101010101" pitchFamily="49" charset="-122"/>
                <a:cs typeface="江西拙楷3.0" charset="-122"/>
              </a:rPr>
              <a:t>中央革命根据地红军五次反</a:t>
            </a:r>
            <a:r>
              <a:rPr lang="en-US" altLang="zh-CN" sz="2400" b="1" dirty="0">
                <a:latin typeface="黑体" panose="02010609060101010101" pitchFamily="49" charset="-122"/>
                <a:ea typeface="黑体" panose="02010609060101010101" pitchFamily="49" charset="-122"/>
                <a:cs typeface="江西拙楷3.0" charset="-122"/>
              </a:rPr>
              <a:t>“</a:t>
            </a:r>
            <a:r>
              <a:rPr lang="zh-CN" altLang="en-US" sz="2400" b="1" dirty="0">
                <a:latin typeface="黑体" panose="02010609060101010101" pitchFamily="49" charset="-122"/>
                <a:ea typeface="黑体" panose="02010609060101010101" pitchFamily="49" charset="-122"/>
                <a:cs typeface="江西拙楷3.0" charset="-122"/>
              </a:rPr>
              <a:t>围剿</a:t>
            </a:r>
            <a:r>
              <a:rPr lang="en-US" altLang="zh-CN" sz="2400" b="1" dirty="0">
                <a:latin typeface="黑体" panose="02010609060101010101" pitchFamily="49" charset="-122"/>
                <a:ea typeface="黑体" panose="02010609060101010101" pitchFamily="49" charset="-122"/>
                <a:cs typeface="江西拙楷3.0" charset="-122"/>
              </a:rPr>
              <a:t>”</a:t>
            </a:r>
            <a:r>
              <a:rPr lang="zh-CN" altLang="en-US" sz="2400" b="1" dirty="0">
                <a:latin typeface="黑体" panose="02010609060101010101" pitchFamily="49" charset="-122"/>
                <a:ea typeface="黑体" panose="02010609060101010101" pitchFamily="49" charset="-122"/>
                <a:cs typeface="江西拙楷3.0" charset="-122"/>
              </a:rPr>
              <a:t>情况表</a:t>
            </a:r>
            <a:endParaRPr lang="zh-CN" altLang="en-US" sz="2400" b="1" dirty="0">
              <a:latin typeface="黑体" panose="02010609060101010101" pitchFamily="49" charset="-122"/>
              <a:ea typeface="黑体" panose="02010609060101010101" pitchFamily="49" charset="-122"/>
              <a:cs typeface="江西拙楷3.0"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73914" y="2488873"/>
            <a:ext cx="7396253" cy="1029653"/>
          </a:xfrm>
          <a:prstGeom prst="round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30000"/>
              </a:lnSpc>
            </a:pPr>
            <a:r>
              <a:rPr lang="zh-CN" altLang="en-US" sz="2400" b="1" dirty="0">
                <a:solidFill>
                  <a:srgbClr val="C00000"/>
                </a:solidFill>
                <a:latin typeface="黑体" panose="02010609060101010101" pitchFamily="49" charset="-122"/>
                <a:ea typeface="黑体" panose="02010609060101010101" pitchFamily="49" charset="-122"/>
                <a:cs typeface="江西拙楷3.0" charset="-122"/>
              </a:rPr>
              <a:t>长征原因：由于中共中央负责人博古和军事顾问李德等在军事上</a:t>
            </a:r>
            <a:r>
              <a:rPr lang="en-US" altLang="zh-CN" sz="2400" b="1" dirty="0">
                <a:solidFill>
                  <a:srgbClr val="C00000"/>
                </a:solidFill>
                <a:latin typeface="黑体" panose="02010609060101010101" pitchFamily="49" charset="-122"/>
                <a:ea typeface="黑体" panose="02010609060101010101" pitchFamily="49" charset="-122"/>
                <a:cs typeface="江西拙楷3.0" charset="-122"/>
              </a:rPr>
              <a:t>“</a:t>
            </a:r>
            <a:r>
              <a:rPr lang="zh-CN" altLang="en-US" sz="2400" b="1" dirty="0">
                <a:solidFill>
                  <a:srgbClr val="C00000"/>
                </a:solidFill>
                <a:latin typeface="黑体" panose="02010609060101010101" pitchFamily="49" charset="-122"/>
                <a:ea typeface="黑体" panose="02010609060101010101" pitchFamily="49" charset="-122"/>
                <a:cs typeface="江西拙楷3.0" charset="-122"/>
              </a:rPr>
              <a:t>左</a:t>
            </a:r>
            <a:r>
              <a:rPr lang="en-US" altLang="zh-CN" sz="2400" b="1" dirty="0">
                <a:solidFill>
                  <a:srgbClr val="C00000"/>
                </a:solidFill>
                <a:latin typeface="黑体" panose="02010609060101010101" pitchFamily="49" charset="-122"/>
                <a:ea typeface="黑体" panose="02010609060101010101" pitchFamily="49" charset="-122"/>
                <a:cs typeface="江西拙楷3.0" charset="-122"/>
              </a:rPr>
              <a:t>”</a:t>
            </a:r>
            <a:r>
              <a:rPr lang="zh-CN" altLang="en-US" sz="2400" b="1" dirty="0">
                <a:solidFill>
                  <a:srgbClr val="C00000"/>
                </a:solidFill>
                <a:latin typeface="黑体" panose="02010609060101010101" pitchFamily="49" charset="-122"/>
                <a:ea typeface="黑体" panose="02010609060101010101" pitchFamily="49" charset="-122"/>
                <a:cs typeface="江西拙楷3.0" charset="-122"/>
              </a:rPr>
              <a:t>的错误，导致红军第五次反</a:t>
            </a:r>
            <a:r>
              <a:rPr lang="en-US" altLang="zh-CN" sz="2400" b="1" dirty="0">
                <a:solidFill>
                  <a:srgbClr val="C00000"/>
                </a:solidFill>
                <a:latin typeface="黑体" panose="02010609060101010101" pitchFamily="49" charset="-122"/>
                <a:ea typeface="黑体" panose="02010609060101010101" pitchFamily="49" charset="-122"/>
                <a:cs typeface="江西拙楷3.0" charset="-122"/>
              </a:rPr>
              <a:t>“</a:t>
            </a:r>
            <a:r>
              <a:rPr lang="zh-CN" altLang="en-US" sz="2400" b="1" dirty="0">
                <a:solidFill>
                  <a:srgbClr val="C00000"/>
                </a:solidFill>
                <a:latin typeface="黑体" panose="02010609060101010101" pitchFamily="49" charset="-122"/>
                <a:ea typeface="黑体" panose="02010609060101010101" pitchFamily="49" charset="-122"/>
                <a:cs typeface="江西拙楷3.0" charset="-122"/>
              </a:rPr>
              <a:t>围剿</a:t>
            </a:r>
            <a:r>
              <a:rPr lang="en-US" altLang="zh-CN" sz="2400" b="1" dirty="0">
                <a:solidFill>
                  <a:srgbClr val="C00000"/>
                </a:solidFill>
                <a:latin typeface="黑体" panose="02010609060101010101" pitchFamily="49" charset="-122"/>
                <a:ea typeface="黑体" panose="02010609060101010101" pitchFamily="49" charset="-122"/>
                <a:cs typeface="江西拙楷3.0" charset="-122"/>
              </a:rPr>
              <a:t>”</a:t>
            </a:r>
            <a:r>
              <a:rPr lang="zh-CN" altLang="en-US" sz="2400" b="1" dirty="0">
                <a:solidFill>
                  <a:srgbClr val="C00000"/>
                </a:solidFill>
                <a:latin typeface="黑体" panose="02010609060101010101" pitchFamily="49" charset="-122"/>
                <a:ea typeface="黑体" panose="02010609060101010101" pitchFamily="49" charset="-122"/>
                <a:cs typeface="江西拙楷3.0" charset="-122"/>
              </a:rPr>
              <a:t>失败。</a:t>
            </a:r>
            <a:endParaRPr lang="zh-CN" altLang="en-US" sz="2400" b="1" dirty="0">
              <a:solidFill>
                <a:srgbClr val="C00000"/>
              </a:solidFill>
              <a:latin typeface="黑体" panose="02010609060101010101" pitchFamily="49" charset="-122"/>
              <a:ea typeface="黑体" panose="02010609060101010101" pitchFamily="49" charset="-122"/>
              <a:cs typeface="江西拙楷3.0" charset="-122"/>
            </a:endParaRPr>
          </a:p>
        </p:txBody>
      </p:sp>
      <p:sp>
        <p:nvSpPr>
          <p:cNvPr id="3" name="圆角矩形 2"/>
          <p:cNvSpPr/>
          <p:nvPr/>
        </p:nvSpPr>
        <p:spPr>
          <a:xfrm>
            <a:off x="299855" y="904053"/>
            <a:ext cx="8549823" cy="103012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l">
              <a:lnSpc>
                <a:spcPct val="120000"/>
              </a:lnSpc>
            </a:pPr>
            <a:r>
              <a:rPr lang="en-US" sz="2400" b="1" dirty="0" smtClean="0">
                <a:solidFill>
                  <a:schemeClr val="tx1"/>
                </a:solidFill>
                <a:latin typeface="黑体" panose="02010609060101010101" pitchFamily="49" charset="-122"/>
                <a:ea typeface="黑体" panose="02010609060101010101" pitchFamily="49" charset="-122"/>
                <a:sym typeface="+mn-ea"/>
              </a:rPr>
              <a:t>    </a:t>
            </a:r>
            <a:r>
              <a:rPr sz="2400" b="1" dirty="0" err="1" smtClean="0">
                <a:solidFill>
                  <a:schemeClr val="tx1"/>
                </a:solidFill>
                <a:latin typeface="黑体" panose="02010609060101010101" pitchFamily="49" charset="-122"/>
                <a:ea typeface="黑体" panose="02010609060101010101" pitchFamily="49" charset="-122"/>
                <a:sym typeface="+mn-ea"/>
              </a:rPr>
              <a:t>阅读教材第一段及相关</a:t>
            </a:r>
            <a:r>
              <a:rPr lang="zh-CN" altLang="en-US" sz="2400" b="1" dirty="0">
                <a:solidFill>
                  <a:schemeClr val="tx1"/>
                </a:solidFill>
                <a:latin typeface="黑体" panose="02010609060101010101" pitchFamily="49" charset="-122"/>
                <a:ea typeface="黑体" panose="02010609060101010101" pitchFamily="49" charset="-122"/>
                <a:sym typeface="+mn-ea"/>
              </a:rPr>
              <a:t>史</a:t>
            </a:r>
            <a:r>
              <a:rPr sz="2400" b="1" dirty="0" err="1">
                <a:solidFill>
                  <a:schemeClr val="tx1"/>
                </a:solidFill>
                <a:latin typeface="黑体" panose="02010609060101010101" pitchFamily="49" charset="-122"/>
                <a:ea typeface="黑体" panose="02010609060101010101" pitchFamily="49" charset="-122"/>
                <a:sym typeface="+mn-ea"/>
              </a:rPr>
              <a:t>事，</a:t>
            </a:r>
            <a:r>
              <a:rPr sz="2400" b="1" dirty="0" err="1" smtClean="0">
                <a:solidFill>
                  <a:schemeClr val="tx1"/>
                </a:solidFill>
                <a:latin typeface="黑体" panose="02010609060101010101" pitchFamily="49" charset="-122"/>
                <a:ea typeface="黑体" panose="02010609060101010101" pitchFamily="49" charset="-122"/>
                <a:sym typeface="+mn-ea"/>
              </a:rPr>
              <a:t>归纳中央革命根据地红军反“</a:t>
            </a:r>
            <a:r>
              <a:rPr sz="2400" b="1" dirty="0" err="1">
                <a:solidFill>
                  <a:schemeClr val="tx1"/>
                </a:solidFill>
                <a:latin typeface="黑体" panose="02010609060101010101" pitchFamily="49" charset="-122"/>
                <a:ea typeface="黑体" panose="02010609060101010101" pitchFamily="49" charset="-122"/>
                <a:sym typeface="+mn-ea"/>
              </a:rPr>
              <a:t>围剿”</a:t>
            </a:r>
            <a:r>
              <a:rPr sz="2400" b="1" u="sng" dirty="0" err="1">
                <a:solidFill>
                  <a:schemeClr val="tx1"/>
                </a:solidFill>
                <a:latin typeface="黑体" panose="02010609060101010101" pitchFamily="49" charset="-122"/>
                <a:ea typeface="黑体" panose="02010609060101010101" pitchFamily="49" charset="-122"/>
                <a:sym typeface="+mn-ea"/>
              </a:rPr>
              <a:t>情况</a:t>
            </a:r>
            <a:r>
              <a:rPr sz="2400" b="1" dirty="0" err="1">
                <a:solidFill>
                  <a:schemeClr val="tx1"/>
                </a:solidFill>
                <a:latin typeface="黑体" panose="02010609060101010101" pitchFamily="49" charset="-122"/>
                <a:ea typeface="黑体" panose="02010609060101010101" pitchFamily="49" charset="-122"/>
                <a:sym typeface="+mn-ea"/>
              </a:rPr>
              <a:t>，并分析第五次反“围剿”</a:t>
            </a:r>
            <a:r>
              <a:rPr sz="2400" b="1" u="sng" dirty="0" err="1">
                <a:solidFill>
                  <a:schemeClr val="tx1"/>
                </a:solidFill>
                <a:latin typeface="黑体" panose="02010609060101010101" pitchFamily="49" charset="-122"/>
                <a:ea typeface="黑体" panose="02010609060101010101" pitchFamily="49" charset="-122"/>
                <a:sym typeface="+mn-ea"/>
              </a:rPr>
              <a:t>失败原因</a:t>
            </a:r>
            <a:r>
              <a:rPr sz="2400" b="1" dirty="0" err="1">
                <a:solidFill>
                  <a:schemeClr val="tx1"/>
                </a:solidFill>
                <a:latin typeface="黑体" panose="02010609060101010101" pitchFamily="49" charset="-122"/>
                <a:ea typeface="黑体" panose="02010609060101010101" pitchFamily="49" charset="-122"/>
                <a:sym typeface="+mn-ea"/>
              </a:rPr>
              <a:t>和</a:t>
            </a:r>
            <a:r>
              <a:rPr sz="2400" b="1" u="sng" dirty="0" err="1">
                <a:solidFill>
                  <a:schemeClr val="tx1"/>
                </a:solidFill>
                <a:latin typeface="黑体" panose="02010609060101010101" pitchFamily="49" charset="-122"/>
                <a:ea typeface="黑体" panose="02010609060101010101" pitchFamily="49" charset="-122"/>
                <a:sym typeface="+mn-ea"/>
              </a:rPr>
              <a:t>结果</a:t>
            </a:r>
            <a:r>
              <a:rPr sz="2400" b="1" dirty="0">
                <a:solidFill>
                  <a:schemeClr val="tx1"/>
                </a:solidFill>
                <a:latin typeface="黑体" panose="02010609060101010101" pitchFamily="49" charset="-122"/>
                <a:ea typeface="黑体" panose="02010609060101010101" pitchFamily="49" charset="-122"/>
                <a:sym typeface="+mn-ea"/>
              </a:rPr>
              <a:t>。</a:t>
            </a:r>
            <a:endParaRPr sz="2400" b="1" dirty="0">
              <a:solidFill>
                <a:schemeClr val="tx1"/>
              </a:solidFill>
              <a:latin typeface="黑体" panose="02010609060101010101" pitchFamily="49" charset="-122"/>
              <a:ea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65129" y="847046"/>
            <a:ext cx="6416993" cy="437674"/>
          </a:xfrm>
          <a:prstGeom prst="rect">
            <a:avLst/>
          </a:prstGeom>
          <a:noFill/>
        </p:spPr>
        <p:txBody>
          <a:bodyPr wrap="square" lIns="68580" tIns="34290" rIns="68580" bIns="34290" rtlCol="0" anchor="t">
            <a:spAutoFit/>
          </a:bodyPr>
          <a:lstStyle/>
          <a:p>
            <a:r>
              <a:rPr lang="zh-CN" altLang="en-US" sz="2400" b="1" dirty="0">
                <a:latin typeface="黑体" panose="02010609060101010101" pitchFamily="49" charset="-122"/>
                <a:ea typeface="黑体" panose="02010609060101010101" pitchFamily="49" charset="-122"/>
                <a:sym typeface="+mn-ea"/>
              </a:rPr>
              <a:t>二、生死攸关，力挽狂澜</a:t>
            </a:r>
            <a:endParaRPr lang="zh-CN" altLang="en-US" sz="2400" b="1" dirty="0">
              <a:latin typeface="黑体" panose="02010609060101010101" pitchFamily="49" charset="-122"/>
              <a:ea typeface="黑体" panose="02010609060101010101" pitchFamily="49" charset="-122"/>
              <a:sym typeface="+mn-ea"/>
            </a:endParaRPr>
          </a:p>
        </p:txBody>
      </p:sp>
      <p:sp>
        <p:nvSpPr>
          <p:cNvPr id="7" name="圆角矩形 6"/>
          <p:cNvSpPr/>
          <p:nvPr/>
        </p:nvSpPr>
        <p:spPr>
          <a:xfrm>
            <a:off x="438149" y="1006671"/>
            <a:ext cx="8264863" cy="3210878"/>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just">
              <a:lnSpc>
                <a:spcPct val="120000"/>
              </a:lnSpc>
            </a:pPr>
            <a:endParaRPr lang="zh-CN" altLang="en-US" sz="2400" b="1" dirty="0">
              <a:solidFill>
                <a:schemeClr val="tx1"/>
              </a:solidFill>
              <a:latin typeface="黑体" panose="02010609060101010101" pitchFamily="49" charset="-122"/>
              <a:ea typeface="黑体" panose="02010609060101010101" pitchFamily="49" charset="-122"/>
              <a:cs typeface="华文楷体" panose="02010600040101010101" charset="-122"/>
            </a:endParaRPr>
          </a:p>
          <a:p>
            <a:pPr algn="just">
              <a:lnSpc>
                <a:spcPct val="150000"/>
              </a:lnSpc>
            </a:pPr>
            <a:r>
              <a:rPr lang="en-US" altLang="zh-CN" sz="2400" b="1" dirty="0">
                <a:solidFill>
                  <a:schemeClr val="tx1"/>
                </a:solidFill>
                <a:latin typeface="黑体" panose="02010609060101010101" pitchFamily="49" charset="-122"/>
                <a:ea typeface="黑体" panose="02010609060101010101" pitchFamily="49" charset="-122"/>
                <a:cs typeface="华文楷体" panose="02010600040101010101" charset="-122"/>
              </a:rPr>
              <a:t>1.</a:t>
            </a:r>
            <a:r>
              <a:rPr lang="zh-CN" altLang="en-US" sz="2400" b="1" dirty="0">
                <a:solidFill>
                  <a:schemeClr val="tx1"/>
                </a:solidFill>
                <a:latin typeface="黑体" panose="02010609060101010101" pitchFamily="49" charset="-122"/>
                <a:ea typeface="黑体" panose="02010609060101010101" pitchFamily="49" charset="-122"/>
                <a:cs typeface="华文楷体" panose="02010600040101010101" charset="-122"/>
              </a:rPr>
              <a:t>阅读教材，找到红军长征途中的重要史事。</a:t>
            </a:r>
            <a:endParaRPr lang="zh-CN" altLang="en-US" sz="2400" b="1" dirty="0">
              <a:solidFill>
                <a:schemeClr val="tx1"/>
              </a:solidFill>
              <a:latin typeface="黑体" panose="02010609060101010101" pitchFamily="49" charset="-122"/>
              <a:ea typeface="黑体" panose="02010609060101010101" pitchFamily="49" charset="-122"/>
              <a:cs typeface="华文楷体" panose="02010600040101010101" charset="-122"/>
            </a:endParaRPr>
          </a:p>
          <a:p>
            <a:pPr algn="just">
              <a:lnSpc>
                <a:spcPct val="150000"/>
              </a:lnSpc>
            </a:pPr>
            <a:r>
              <a:rPr lang="en-US" altLang="zh-CN" sz="2400" b="1" dirty="0">
                <a:solidFill>
                  <a:schemeClr val="tx1"/>
                </a:solidFill>
                <a:latin typeface="黑体" panose="02010609060101010101" pitchFamily="49" charset="-122"/>
                <a:ea typeface="黑体" panose="02010609060101010101" pitchFamily="49" charset="-122"/>
                <a:cs typeface="华文楷体" panose="02010600040101010101" charset="-122"/>
              </a:rPr>
              <a:t>2.</a:t>
            </a:r>
            <a:r>
              <a:rPr lang="zh-CN" altLang="en-US" sz="2400" b="1" dirty="0">
                <a:solidFill>
                  <a:schemeClr val="tx1"/>
                </a:solidFill>
                <a:latin typeface="黑体" panose="02010609060101010101" pitchFamily="49" charset="-122"/>
                <a:ea typeface="黑体" panose="02010609060101010101" pitchFamily="49" charset="-122"/>
                <a:cs typeface="华文楷体" panose="02010600040101010101" charset="-122"/>
              </a:rPr>
              <a:t>结合教材长征路线示意图，在学案上绘画长征路线，并把找到的重要史事标注到相应的位置。</a:t>
            </a:r>
            <a:endParaRPr lang="zh-CN" altLang="en-US" sz="2400" b="1" dirty="0">
              <a:solidFill>
                <a:schemeClr val="tx1"/>
              </a:solidFill>
              <a:latin typeface="黑体" panose="02010609060101010101" pitchFamily="49" charset="-122"/>
              <a:ea typeface="黑体" panose="02010609060101010101" pitchFamily="49" charset="-122"/>
              <a:cs typeface="华文楷体" panose="02010600040101010101" charset="-122"/>
            </a:endParaRPr>
          </a:p>
          <a:p>
            <a:pPr algn="just">
              <a:lnSpc>
                <a:spcPct val="150000"/>
              </a:lnSpc>
            </a:pPr>
            <a:r>
              <a:rPr lang="en-US" altLang="zh-CN" sz="2400" b="1" dirty="0">
                <a:solidFill>
                  <a:schemeClr val="tx1"/>
                </a:solidFill>
                <a:latin typeface="黑体" panose="02010609060101010101" pitchFamily="49" charset="-122"/>
                <a:ea typeface="黑体" panose="02010609060101010101" pitchFamily="49" charset="-122"/>
                <a:cs typeface="华文楷体" panose="02010600040101010101" charset="-122"/>
              </a:rPr>
              <a:t>3.</a:t>
            </a:r>
            <a:r>
              <a:rPr lang="zh-CN" altLang="en-US" sz="2400" b="1" dirty="0">
                <a:solidFill>
                  <a:schemeClr val="tx1"/>
                </a:solidFill>
                <a:latin typeface="黑体" panose="02010609060101010101" pitchFamily="49" charset="-122"/>
                <a:ea typeface="黑体" panose="02010609060101010101" pitchFamily="49" charset="-122"/>
                <a:cs typeface="华文楷体" panose="02010600040101010101" charset="-122"/>
              </a:rPr>
              <a:t>组内成员相互讲述并补充完善彼此的知识信息，推举组员进行汇报。</a:t>
            </a:r>
            <a:endParaRPr lang="zh-CN" altLang="en-US" sz="2400" b="1" dirty="0">
              <a:solidFill>
                <a:schemeClr val="tx1"/>
              </a:solidFill>
              <a:latin typeface="黑体" panose="02010609060101010101" pitchFamily="49" charset="-122"/>
              <a:ea typeface="黑体" panose="02010609060101010101" pitchFamily="49" charset="-122"/>
              <a:cs typeface="华文楷体" panose="02010600040101010101" charset="-122"/>
            </a:endParaRPr>
          </a:p>
        </p:txBody>
      </p:sp>
      <p:cxnSp>
        <p:nvCxnSpPr>
          <p:cNvPr id="2" name="直接连接符 1"/>
          <p:cNvCxnSpPr/>
          <p:nvPr/>
        </p:nvCxnSpPr>
        <p:spPr>
          <a:xfrm>
            <a:off x="3804285" y="1966923"/>
            <a:ext cx="488633" cy="0"/>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5295403" y="1968858"/>
            <a:ext cx="1135380" cy="15240"/>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1"/>
            </p:custDataLst>
          </p:nvPr>
        </p:nvCxnSpPr>
        <p:spPr>
          <a:xfrm>
            <a:off x="6011664" y="2516242"/>
            <a:ext cx="1789748" cy="2858"/>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2"/>
            </p:custDataLst>
          </p:nvPr>
        </p:nvCxnSpPr>
        <p:spPr>
          <a:xfrm>
            <a:off x="2898164" y="3628671"/>
            <a:ext cx="488633" cy="0"/>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表格 14"/>
          <p:cNvGraphicFramePr/>
          <p:nvPr>
            <p:custDataLst>
              <p:tags r:id="rId1"/>
            </p:custDataLst>
          </p:nvPr>
        </p:nvGraphicFramePr>
        <p:xfrm>
          <a:off x="3304222" y="935016"/>
          <a:ext cx="5523548" cy="3539707"/>
        </p:xfrm>
        <a:graphic>
          <a:graphicData uri="http://schemas.openxmlformats.org/drawingml/2006/table">
            <a:tbl>
              <a:tblPr firstRow="1" bandRow="1">
                <a:tableStyleId>{D7AC3CCA-C797-4891-BE02-D94E43425B78}</a:tableStyleId>
              </a:tblPr>
              <a:tblGrid>
                <a:gridCol w="741998"/>
                <a:gridCol w="4781550"/>
              </a:tblGrid>
              <a:tr h="614713">
                <a:tc>
                  <a:txBody>
                    <a:bodyPr/>
                    <a:lstStyle/>
                    <a:p>
                      <a:pPr>
                        <a:buNone/>
                      </a:pPr>
                      <a:r>
                        <a:rPr lang="zh-CN" altLang="en-US" sz="2300" dirty="0">
                          <a:latin typeface="黑体" panose="02010609060101010101" pitchFamily="49" charset="-122"/>
                          <a:ea typeface="黑体" panose="02010609060101010101" pitchFamily="49" charset="-122"/>
                        </a:rPr>
                        <a:t>时间</a:t>
                      </a:r>
                      <a:endParaRPr lang="zh-CN" altLang="en-US" sz="2300" dirty="0">
                        <a:latin typeface="黑体" panose="02010609060101010101" pitchFamily="49" charset="-122"/>
                        <a:ea typeface="黑体" panose="02010609060101010101" pitchFamily="49" charset="-122"/>
                      </a:endParaRPr>
                    </a:p>
                  </a:txBody>
                  <a:tcPr marL="68580" marR="68580" marT="34290" marB="34290"/>
                </a:tc>
                <a:tc>
                  <a:txBody>
                    <a:bodyPr/>
                    <a:lstStyle/>
                    <a:p>
                      <a:pPr>
                        <a:buNone/>
                      </a:pPr>
                      <a:endParaRPr lang="zh-CN" altLang="en-US" sz="1800" dirty="0">
                        <a:latin typeface="黑体" panose="02010609060101010101" pitchFamily="49" charset="-122"/>
                        <a:ea typeface="黑体" panose="02010609060101010101" pitchFamily="49" charset="-122"/>
                      </a:endParaRPr>
                    </a:p>
                  </a:txBody>
                  <a:tcPr marL="68580" marR="68580" marT="34290" marB="34290"/>
                </a:tc>
              </a:tr>
              <a:tr h="564075">
                <a:tc>
                  <a:txBody>
                    <a:bodyPr/>
                    <a:lstStyle/>
                    <a:p>
                      <a:pPr>
                        <a:buNone/>
                      </a:pPr>
                      <a:r>
                        <a:rPr lang="zh-CN" altLang="en-US" sz="2300" dirty="0">
                          <a:latin typeface="黑体" panose="02010609060101010101" pitchFamily="49" charset="-122"/>
                          <a:ea typeface="黑体" panose="02010609060101010101" pitchFamily="49" charset="-122"/>
                        </a:rPr>
                        <a:t>地点</a:t>
                      </a:r>
                      <a:endParaRPr lang="zh-CN" altLang="en-US" sz="2300" dirty="0">
                        <a:latin typeface="黑体" panose="02010609060101010101" pitchFamily="49" charset="-122"/>
                        <a:ea typeface="黑体" panose="02010609060101010101" pitchFamily="49" charset="-122"/>
                      </a:endParaRPr>
                    </a:p>
                  </a:txBody>
                  <a:tcPr marL="68580" marR="68580" marT="34290" marB="34290"/>
                </a:tc>
                <a:tc>
                  <a:txBody>
                    <a:bodyPr/>
                    <a:lstStyle/>
                    <a:p>
                      <a:pPr>
                        <a:buNone/>
                      </a:pPr>
                      <a:endParaRPr lang="zh-CN" altLang="en-US" sz="1800" dirty="0">
                        <a:latin typeface="黑体" panose="02010609060101010101" pitchFamily="49" charset="-122"/>
                        <a:ea typeface="黑体" panose="02010609060101010101" pitchFamily="49" charset="-122"/>
                      </a:endParaRPr>
                    </a:p>
                  </a:txBody>
                  <a:tcPr marL="68580" marR="68580" marT="34290" marB="34290"/>
                </a:tc>
              </a:tr>
              <a:tr h="2360919">
                <a:tc>
                  <a:txBody>
                    <a:bodyPr/>
                    <a:lstStyle/>
                    <a:p>
                      <a:pPr>
                        <a:buNone/>
                      </a:pPr>
                      <a:endParaRPr lang="zh-CN" altLang="en-US" sz="2300" dirty="0">
                        <a:latin typeface="黑体" panose="02010609060101010101" pitchFamily="49" charset="-122"/>
                        <a:ea typeface="黑体" panose="02010609060101010101" pitchFamily="49" charset="-122"/>
                      </a:endParaRPr>
                    </a:p>
                    <a:p>
                      <a:pPr>
                        <a:buNone/>
                      </a:pPr>
                      <a:r>
                        <a:rPr lang="zh-CN" altLang="en-US" sz="2300" dirty="0">
                          <a:latin typeface="黑体" panose="02010609060101010101" pitchFamily="49" charset="-122"/>
                          <a:ea typeface="黑体" panose="02010609060101010101" pitchFamily="49" charset="-122"/>
                        </a:rPr>
                        <a:t>内容</a:t>
                      </a:r>
                      <a:endParaRPr lang="zh-CN" altLang="en-US" sz="2300" dirty="0">
                        <a:latin typeface="黑体" panose="02010609060101010101" pitchFamily="49" charset="-122"/>
                        <a:ea typeface="黑体" panose="02010609060101010101" pitchFamily="49" charset="-122"/>
                      </a:endParaRPr>
                    </a:p>
                  </a:txBody>
                  <a:tcPr marL="68580" marR="68580" marT="34290" marB="34290"/>
                </a:tc>
                <a:tc>
                  <a:txBody>
                    <a:bodyPr/>
                    <a:lstStyle/>
                    <a:p>
                      <a:pPr>
                        <a:buNone/>
                      </a:pPr>
                      <a:endParaRPr lang="zh-CN" altLang="en-US" sz="1800" dirty="0">
                        <a:latin typeface="黑体" panose="02010609060101010101" pitchFamily="49" charset="-122"/>
                        <a:ea typeface="黑体" panose="02010609060101010101" pitchFamily="49" charset="-122"/>
                      </a:endParaRPr>
                    </a:p>
                  </a:txBody>
                  <a:tcPr marL="68580" marR="68580" marT="34290" marB="34290"/>
                </a:tc>
              </a:tr>
            </a:tbl>
          </a:graphicData>
        </a:graphic>
      </p:graphicFrame>
      <p:sp>
        <p:nvSpPr>
          <p:cNvPr id="45" name="Rectangle 53"/>
          <p:cNvSpPr>
            <a:spLocks noChangeArrowheads="1"/>
          </p:cNvSpPr>
          <p:nvPr/>
        </p:nvSpPr>
        <p:spPr bwMode="auto">
          <a:xfrm>
            <a:off x="5103485" y="1032293"/>
            <a:ext cx="2404110" cy="423193"/>
          </a:xfrm>
          <a:prstGeom prst="rect">
            <a:avLst/>
          </a:prstGeom>
          <a:noFill/>
          <a:ln w="9525">
            <a:noFill/>
            <a:miter lim="800000"/>
          </a:ln>
          <a:effectLst/>
        </p:spPr>
        <p:txBody>
          <a:bodyPr wrap="square" lIns="68580" tIns="34290" rIns="68580" bIns="34290" anchor="ctr">
            <a:spAutoFit/>
          </a:bodyPr>
          <a:lstStyle/>
          <a:p>
            <a:r>
              <a:rPr lang="en-US" altLang="zh-CN" sz="2300" b="1" dirty="0">
                <a:solidFill>
                  <a:srgbClr val="0070C0"/>
                </a:solidFill>
                <a:latin typeface="黑体" panose="02010609060101010101" pitchFamily="49" charset="-122"/>
                <a:ea typeface="黑体" panose="02010609060101010101" pitchFamily="49" charset="-122"/>
                <a:cs typeface="江西拙楷3.0" charset="-122"/>
              </a:rPr>
              <a:t>1935</a:t>
            </a:r>
            <a:r>
              <a:rPr lang="zh-CN" altLang="en-US" sz="2300" b="1" dirty="0">
                <a:solidFill>
                  <a:srgbClr val="0070C0"/>
                </a:solidFill>
                <a:latin typeface="黑体" panose="02010609060101010101" pitchFamily="49" charset="-122"/>
                <a:ea typeface="黑体" panose="02010609060101010101" pitchFamily="49" charset="-122"/>
                <a:cs typeface="江西拙楷3.0" charset="-122"/>
              </a:rPr>
              <a:t>年</a:t>
            </a:r>
            <a:r>
              <a:rPr lang="en-US" altLang="zh-CN" sz="2300" b="1" dirty="0">
                <a:solidFill>
                  <a:srgbClr val="0070C0"/>
                </a:solidFill>
                <a:latin typeface="黑体" panose="02010609060101010101" pitchFamily="49" charset="-122"/>
                <a:ea typeface="黑体" panose="02010609060101010101" pitchFamily="49" charset="-122"/>
                <a:cs typeface="江西拙楷3.0" charset="-122"/>
              </a:rPr>
              <a:t>1</a:t>
            </a:r>
            <a:r>
              <a:rPr lang="zh-CN" altLang="en-US" sz="2300" b="1" dirty="0">
                <a:solidFill>
                  <a:srgbClr val="0070C0"/>
                </a:solidFill>
                <a:latin typeface="黑体" panose="02010609060101010101" pitchFamily="49" charset="-122"/>
                <a:ea typeface="黑体" panose="02010609060101010101" pitchFamily="49" charset="-122"/>
                <a:cs typeface="江西拙楷3.0" charset="-122"/>
              </a:rPr>
              <a:t>月</a:t>
            </a:r>
            <a:endParaRPr lang="zh-CN" altLang="en-US" sz="2300" b="1" dirty="0">
              <a:solidFill>
                <a:srgbClr val="0070C0"/>
              </a:solidFill>
              <a:latin typeface="黑体" panose="02010609060101010101" pitchFamily="49" charset="-122"/>
              <a:ea typeface="黑体" panose="02010609060101010101" pitchFamily="49" charset="-122"/>
              <a:cs typeface="江西拙楷3.0" charset="-122"/>
            </a:endParaRPr>
          </a:p>
        </p:txBody>
      </p:sp>
      <p:sp>
        <p:nvSpPr>
          <p:cNvPr id="38" name="Rectangle 53"/>
          <p:cNvSpPr>
            <a:spLocks noChangeArrowheads="1"/>
          </p:cNvSpPr>
          <p:nvPr/>
        </p:nvSpPr>
        <p:spPr bwMode="auto">
          <a:xfrm>
            <a:off x="5181306" y="1622204"/>
            <a:ext cx="2078355" cy="423193"/>
          </a:xfrm>
          <a:prstGeom prst="rect">
            <a:avLst/>
          </a:prstGeom>
          <a:noFill/>
          <a:ln w="9525">
            <a:noFill/>
            <a:miter lim="800000"/>
          </a:ln>
          <a:effectLst/>
        </p:spPr>
        <p:txBody>
          <a:bodyPr wrap="square" lIns="68580" tIns="34290" rIns="68580" bIns="34290" anchor="ctr">
            <a:spAutoFit/>
          </a:bodyPr>
          <a:lstStyle/>
          <a:p>
            <a:r>
              <a:rPr lang="zh-CN" altLang="en-US" sz="2300" b="1" dirty="0">
                <a:solidFill>
                  <a:srgbClr val="0070C0"/>
                </a:solidFill>
                <a:latin typeface="黑体" panose="02010609060101010101" pitchFamily="49" charset="-122"/>
                <a:ea typeface="黑体" panose="02010609060101010101" pitchFamily="49" charset="-122"/>
              </a:rPr>
              <a:t>贵州遵义</a:t>
            </a:r>
            <a:endParaRPr lang="zh-CN" altLang="en-US" sz="2300" b="1" dirty="0">
              <a:solidFill>
                <a:srgbClr val="0070C0"/>
              </a:solidFill>
              <a:latin typeface="黑体" panose="02010609060101010101" pitchFamily="49" charset="-122"/>
              <a:ea typeface="黑体" panose="02010609060101010101" pitchFamily="49" charset="-122"/>
            </a:endParaRPr>
          </a:p>
        </p:txBody>
      </p:sp>
      <p:sp>
        <p:nvSpPr>
          <p:cNvPr id="16" name="文本框 15"/>
          <p:cNvSpPr txBox="1"/>
          <p:nvPr/>
        </p:nvSpPr>
        <p:spPr>
          <a:xfrm>
            <a:off x="4116066" y="2203417"/>
            <a:ext cx="4496156" cy="2148090"/>
          </a:xfrm>
          <a:prstGeom prst="rect">
            <a:avLst/>
          </a:prstGeom>
          <a:noFill/>
        </p:spPr>
        <p:txBody>
          <a:bodyPr wrap="square" lIns="68580" tIns="34290" rIns="68580" bIns="34290" rtlCol="0">
            <a:noAutofit/>
          </a:bodyPr>
          <a:lstStyle/>
          <a:p>
            <a:pPr algn="just">
              <a:lnSpc>
                <a:spcPct val="120000"/>
              </a:lnSpc>
            </a:pPr>
            <a:r>
              <a:rPr lang="zh-CN" altLang="en-US" sz="2200" b="1" dirty="0">
                <a:latin typeface="黑体" panose="02010609060101010101" pitchFamily="49" charset="-122"/>
                <a:ea typeface="黑体" panose="02010609060101010101" pitchFamily="49" charset="-122"/>
                <a:cs typeface="江西拙楷3.0" charset="-122"/>
                <a:sym typeface="+mn-ea"/>
              </a:rPr>
              <a:t>①集中全力纠正博古等人在军事上和组织上“左”的错误，</a:t>
            </a:r>
            <a:r>
              <a:rPr lang="zh-CN" altLang="en-US" sz="2200" b="1" spc="-75" dirty="0">
                <a:solidFill>
                  <a:srgbClr val="C00000"/>
                </a:solidFill>
                <a:latin typeface="黑体" panose="02010609060101010101" pitchFamily="49" charset="-122"/>
                <a:ea typeface="黑体" panose="02010609060101010101" pitchFamily="49" charset="-122"/>
                <a:cs typeface="华文中宋" panose="02010600040101010101" pitchFamily="2" charset="-122"/>
                <a:sym typeface="+mn-ea"/>
              </a:rPr>
              <a:t>②肯定了毛泽东的正确军事主张，③增选举毛泽东为中央政治局常委</a:t>
            </a:r>
            <a:r>
              <a:rPr lang="zh-CN" altLang="en-US" sz="2200" b="1" dirty="0">
                <a:latin typeface="黑体" panose="02010609060101010101" pitchFamily="49" charset="-122"/>
                <a:ea typeface="黑体" panose="02010609060101010101" pitchFamily="49" charset="-122"/>
                <a:cs typeface="江西拙楷3.0" charset="-122"/>
                <a:sym typeface="+mn-ea"/>
              </a:rPr>
              <a:t>④取消了博古、李德的军事最高指挥权。</a:t>
            </a:r>
            <a:endParaRPr lang="zh-CN" altLang="en-US" sz="2200" b="1" dirty="0">
              <a:latin typeface="黑体" panose="02010609060101010101" pitchFamily="49" charset="-122"/>
              <a:ea typeface="黑体" panose="02010609060101010101" pitchFamily="49" charset="-122"/>
              <a:cs typeface="江西拙楷3.0" charset="-122"/>
              <a:sym typeface="+mn-ea"/>
            </a:endParaRPr>
          </a:p>
        </p:txBody>
      </p:sp>
      <p:pic>
        <p:nvPicPr>
          <p:cNvPr id="21" name="图片 20" descr="遵义会议旧址 (1)"/>
          <p:cNvPicPr>
            <a:picLocks noChangeAspect="1"/>
          </p:cNvPicPr>
          <p:nvPr/>
        </p:nvPicPr>
        <p:blipFill>
          <a:blip r:embed="rId2"/>
          <a:srcRect/>
          <a:stretch>
            <a:fillRect/>
          </a:stretch>
        </p:blipFill>
        <p:spPr>
          <a:xfrm>
            <a:off x="495595" y="1373591"/>
            <a:ext cx="2587289" cy="1903871"/>
          </a:xfrm>
          <a:prstGeom prst="rect">
            <a:avLst/>
          </a:prstGeom>
        </p:spPr>
      </p:pic>
      <p:sp>
        <p:nvSpPr>
          <p:cNvPr id="13" name="文本框 12"/>
          <p:cNvSpPr txBox="1"/>
          <p:nvPr/>
        </p:nvSpPr>
        <p:spPr>
          <a:xfrm>
            <a:off x="906747" y="3545044"/>
            <a:ext cx="1764983" cy="391478"/>
          </a:xfrm>
          <a:prstGeom prst="rect">
            <a:avLst/>
          </a:prstGeom>
          <a:solidFill>
            <a:schemeClr val="bg1">
              <a:lumMod val="85000"/>
              <a:alpha val="44000"/>
            </a:schemeClr>
          </a:solidFill>
        </p:spPr>
        <p:txBody>
          <a:bodyPr wrap="square" lIns="68580" tIns="34290" rIns="68580" bIns="34290" rtlCol="0">
            <a:spAutoFit/>
          </a:bodyPr>
          <a:lstStyle/>
          <a:p>
            <a:r>
              <a:rPr lang="zh-CN" altLang="en-US" sz="2100" b="1" dirty="0">
                <a:latin typeface="黑体" panose="02010609060101010101" pitchFamily="49" charset="-122"/>
                <a:ea typeface="黑体" panose="02010609060101010101" pitchFamily="49" charset="-122"/>
              </a:rPr>
              <a:t>遵义会议会址</a:t>
            </a:r>
            <a:endParaRPr lang="zh-CN" altLang="en-US" sz="21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ppt_x"/>
                                          </p:val>
                                        </p:tav>
                                        <p:tav tm="100000">
                                          <p:val>
                                            <p:strVal val="#ppt_x"/>
                                          </p:val>
                                        </p:tav>
                                      </p:tavLst>
                                    </p:anim>
                                    <p:anim calcmode="lin" valueType="num">
                                      <p:cBhvr additive="base">
                                        <p:cTn id="2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38" grpId="0"/>
      <p:bldP spid="16" grpId="0"/>
      <p:bldP spid="1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61481" y="1378473"/>
            <a:ext cx="8106383" cy="2012859"/>
          </a:xfrm>
          <a:prstGeom prst="rect">
            <a:avLst/>
          </a:prstGeom>
        </p:spPr>
        <p:txBody>
          <a:bodyPr wrap="square">
            <a:spAutoFit/>
          </a:bodyPr>
          <a:lstStyle/>
          <a:p>
            <a:pPr>
              <a:lnSpc>
                <a:spcPct val="130000"/>
              </a:lnSpc>
            </a:pPr>
            <a:r>
              <a:rPr lang="zh-CN" altLang="en-US" sz="2400" b="1" dirty="0">
                <a:solidFill>
                  <a:srgbClr val="0070C0"/>
                </a:solidFill>
                <a:latin typeface="黑体" panose="02010609060101010101" pitchFamily="49" charset="-122"/>
                <a:ea typeface="黑体" panose="02010609060101010101" pitchFamily="49" charset="-122"/>
                <a:cs typeface="华文楷体" panose="02010600040101010101" charset="-122"/>
              </a:rPr>
              <a:t>意义：</a:t>
            </a:r>
            <a:r>
              <a:rPr lang="zh-CN" altLang="en-US" sz="2400" b="1" dirty="0">
                <a:solidFill>
                  <a:srgbClr val="0070C0"/>
                </a:solidFill>
                <a:latin typeface="黑体" panose="02010609060101010101" pitchFamily="49" charset="-122"/>
                <a:ea typeface="黑体" panose="02010609060101010101" pitchFamily="49" charset="-122"/>
                <a:cs typeface="华文楷体" panose="02010600040101010101" charset="-122"/>
                <a:sym typeface="+mn-ea"/>
              </a:rPr>
              <a:t>（</a:t>
            </a:r>
            <a:r>
              <a:rPr lang="en-US" altLang="zh-CN" sz="2400" b="1" dirty="0">
                <a:solidFill>
                  <a:srgbClr val="0070C0"/>
                </a:solidFill>
                <a:latin typeface="黑体" panose="02010609060101010101" pitchFamily="49" charset="-122"/>
                <a:ea typeface="黑体" panose="02010609060101010101" pitchFamily="49" charset="-122"/>
                <a:cs typeface="华文楷体" panose="02010600040101010101" charset="-122"/>
                <a:sym typeface="+mn-ea"/>
              </a:rPr>
              <a:t>1</a:t>
            </a:r>
            <a:r>
              <a:rPr lang="zh-CN" altLang="en-US" sz="2400" b="1" dirty="0">
                <a:solidFill>
                  <a:srgbClr val="0070C0"/>
                </a:solidFill>
                <a:latin typeface="黑体" panose="02010609060101010101" pitchFamily="49" charset="-122"/>
                <a:ea typeface="黑体" panose="02010609060101010101" pitchFamily="49" charset="-122"/>
                <a:cs typeface="华文楷体" panose="02010600040101010101" charset="-122"/>
                <a:sym typeface="+mn-ea"/>
              </a:rPr>
              <a:t>）</a:t>
            </a:r>
            <a:r>
              <a:rPr lang="zh-CN" altLang="en-US" sz="2400" b="1" dirty="0">
                <a:solidFill>
                  <a:srgbClr val="0070C0"/>
                </a:solidFill>
                <a:latin typeface="黑体" panose="02010609060101010101" pitchFamily="49" charset="-122"/>
                <a:ea typeface="黑体" panose="02010609060101010101" pitchFamily="49" charset="-122"/>
                <a:cs typeface="华文楷体" panose="02010600040101010101" charset="-122"/>
              </a:rPr>
              <a:t>遵义会议开始确立了以毛泽东为代表的马克思主义的正确领导在中共中央的领导地位。</a:t>
            </a:r>
            <a:endParaRPr lang="zh-CN" altLang="en-US" sz="2400" b="1" dirty="0">
              <a:solidFill>
                <a:srgbClr val="0070C0"/>
              </a:solidFill>
              <a:latin typeface="黑体" panose="02010609060101010101" pitchFamily="49" charset="-122"/>
              <a:ea typeface="黑体" panose="02010609060101010101" pitchFamily="49" charset="-122"/>
              <a:cs typeface="华文楷体" panose="02010600040101010101" charset="-122"/>
            </a:endParaRPr>
          </a:p>
          <a:p>
            <a:pPr>
              <a:lnSpc>
                <a:spcPct val="130000"/>
              </a:lnSpc>
            </a:pPr>
            <a:r>
              <a:rPr lang="zh-CN" altLang="en-US" sz="2400" b="1" dirty="0">
                <a:solidFill>
                  <a:srgbClr val="0070C0"/>
                </a:solidFill>
                <a:latin typeface="黑体" panose="02010609060101010101" pitchFamily="49" charset="-122"/>
                <a:ea typeface="黑体" panose="02010609060101010101" pitchFamily="49" charset="-122"/>
                <a:cs typeface="华文楷体" panose="02010600040101010101" charset="-122"/>
              </a:rPr>
              <a:t>（</a:t>
            </a:r>
            <a:r>
              <a:rPr lang="en-US" altLang="zh-CN" sz="2400" b="1" dirty="0">
                <a:solidFill>
                  <a:srgbClr val="0070C0"/>
                </a:solidFill>
                <a:latin typeface="黑体" panose="02010609060101010101" pitchFamily="49" charset="-122"/>
                <a:ea typeface="黑体" panose="02010609060101010101" pitchFamily="49" charset="-122"/>
                <a:cs typeface="华文楷体" panose="02010600040101010101" charset="-122"/>
              </a:rPr>
              <a:t>2</a:t>
            </a:r>
            <a:r>
              <a:rPr lang="zh-CN" altLang="en-US" sz="2400" b="1" dirty="0">
                <a:solidFill>
                  <a:srgbClr val="0070C0"/>
                </a:solidFill>
                <a:latin typeface="黑体" panose="02010609060101010101" pitchFamily="49" charset="-122"/>
                <a:ea typeface="黑体" panose="02010609060101010101" pitchFamily="49" charset="-122"/>
                <a:cs typeface="华文楷体" panose="02010600040101010101" charset="-122"/>
              </a:rPr>
              <a:t>）在极其危急的时刻，挽救了党，挽救了红军，挽救了中国革命，是中国共产党历史上的一个生死攸关的转折点。</a:t>
            </a:r>
            <a:endParaRPr lang="zh-CN" altLang="en-US" sz="2400" b="1" dirty="0">
              <a:solidFill>
                <a:srgbClr val="0070C0"/>
              </a:solidFill>
              <a:latin typeface="黑体" panose="02010609060101010101" pitchFamily="49" charset="-122"/>
              <a:ea typeface="黑体" panose="02010609060101010101" pitchFamily="49"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501790" y="4227594"/>
            <a:ext cx="816193" cy="423193"/>
          </a:xfrm>
          <a:prstGeom prst="rect">
            <a:avLst/>
          </a:prstGeom>
          <a:noFill/>
        </p:spPr>
        <p:txBody>
          <a:bodyPr wrap="square" lIns="68580" tIns="34290" rIns="68580" bIns="34290" rtlCol="0">
            <a:spAutoFit/>
          </a:bodyPr>
          <a:lstStyle/>
          <a:p>
            <a:r>
              <a:rPr lang="zh-CN" altLang="en-US" sz="2300" b="1" dirty="0">
                <a:solidFill>
                  <a:srgbClr val="0070C0"/>
                </a:solidFill>
                <a:latin typeface="黑体" panose="02010609060101010101" pitchFamily="49" charset="-122"/>
                <a:ea typeface="黑体" panose="02010609060101010101" pitchFamily="49" charset="-122"/>
              </a:rPr>
              <a:t>幼年</a:t>
            </a:r>
            <a:endParaRPr lang="zh-CN" altLang="en-US" sz="2300" b="1" dirty="0">
              <a:solidFill>
                <a:srgbClr val="0070C0"/>
              </a:solidFill>
              <a:latin typeface="黑体" panose="02010609060101010101" pitchFamily="49" charset="-122"/>
              <a:ea typeface="黑体" panose="02010609060101010101" pitchFamily="49" charset="-122"/>
            </a:endParaRPr>
          </a:p>
        </p:txBody>
      </p:sp>
      <p:sp>
        <p:nvSpPr>
          <p:cNvPr id="14" name="文本框 13"/>
          <p:cNvSpPr txBox="1"/>
          <p:nvPr/>
        </p:nvSpPr>
        <p:spPr>
          <a:xfrm>
            <a:off x="5926633" y="4269869"/>
            <a:ext cx="861180" cy="423193"/>
          </a:xfrm>
          <a:prstGeom prst="rect">
            <a:avLst/>
          </a:prstGeom>
          <a:noFill/>
        </p:spPr>
        <p:txBody>
          <a:bodyPr wrap="square" lIns="68580" tIns="34290" rIns="68580" bIns="34290" rtlCol="0">
            <a:spAutoFit/>
          </a:bodyPr>
          <a:lstStyle/>
          <a:p>
            <a:r>
              <a:rPr lang="zh-CN" altLang="en-US" sz="2300" b="1" dirty="0">
                <a:solidFill>
                  <a:srgbClr val="0070C0"/>
                </a:solidFill>
                <a:latin typeface="黑体" panose="02010609060101010101" pitchFamily="49" charset="-122"/>
                <a:ea typeface="黑体" panose="02010609060101010101" pitchFamily="49" charset="-122"/>
              </a:rPr>
              <a:t>成熟</a:t>
            </a:r>
            <a:endParaRPr lang="zh-CN" altLang="en-US" sz="2300" b="1" dirty="0">
              <a:solidFill>
                <a:srgbClr val="0070C0"/>
              </a:solidFill>
              <a:latin typeface="黑体" panose="02010609060101010101" pitchFamily="49" charset="-122"/>
              <a:ea typeface="黑体" panose="02010609060101010101" pitchFamily="49" charset="-122"/>
            </a:endParaRPr>
          </a:p>
        </p:txBody>
      </p:sp>
      <p:sp>
        <p:nvSpPr>
          <p:cNvPr id="5" name="文本框 4"/>
          <p:cNvSpPr txBox="1"/>
          <p:nvPr/>
        </p:nvSpPr>
        <p:spPr>
          <a:xfrm>
            <a:off x="393144" y="1177020"/>
            <a:ext cx="8391049" cy="2063642"/>
          </a:xfrm>
          <a:prstGeom prst="rect">
            <a:avLst/>
          </a:prstGeom>
          <a:noFill/>
        </p:spPr>
        <p:txBody>
          <a:bodyPr wrap="square" lIns="68580" tIns="34290" rIns="68580" bIns="34290" rtlCol="0" anchor="t">
            <a:spAutoFit/>
          </a:bodyPr>
          <a:lstStyle/>
          <a:p>
            <a:pPr fontAlgn="auto">
              <a:lnSpc>
                <a:spcPct val="120000"/>
              </a:lnSpc>
            </a:pPr>
            <a:r>
              <a:rPr lang="zh-CN" altLang="en-US" sz="1800" dirty="0"/>
              <a:t>    </a:t>
            </a:r>
            <a:r>
              <a:rPr lang="en-US" altLang="zh-CN" sz="1800" dirty="0"/>
              <a:t>        </a:t>
            </a:r>
            <a:r>
              <a:rPr lang="zh-CN" altLang="en-US" sz="1800" dirty="0">
                <a:latin typeface="黑体" panose="02010609060101010101" pitchFamily="49" charset="-122"/>
                <a:ea typeface="黑体" panose="02010609060101010101" pitchFamily="49" charset="-122"/>
                <a:cs typeface="江西拙楷3.0" charset="-122"/>
              </a:rPr>
              <a:t>中国共产党从成立以后，在一个较长的时期内处于幼年阶段，对于中国的国情，对于中国革命的特点和规律都缺乏深刻的了解。</a:t>
            </a:r>
            <a:r>
              <a:rPr lang="en-US" altLang="zh-CN" sz="1800" dirty="0">
                <a:latin typeface="黑体" panose="02010609060101010101" pitchFamily="49" charset="-122"/>
                <a:ea typeface="黑体" panose="02010609060101010101" pitchFamily="49" charset="-122"/>
                <a:cs typeface="江西拙楷3.0" charset="-122"/>
              </a:rPr>
              <a:t>……</a:t>
            </a:r>
            <a:r>
              <a:rPr lang="zh-CN" altLang="en-US" sz="1800" dirty="0">
                <a:latin typeface="黑体" panose="02010609060101010101" pitchFamily="49" charset="-122"/>
                <a:ea typeface="黑体" panose="02010609060101010101" pitchFamily="49" charset="-122"/>
                <a:cs typeface="江西拙楷3.0" charset="-122"/>
              </a:rPr>
              <a:t>这时，我们党的纲领、路线、方针和政策，在很大程度上依赖共产国际的指导。</a:t>
            </a:r>
            <a:r>
              <a:rPr lang="en-US" altLang="zh-CN" sz="1800" dirty="0">
                <a:latin typeface="黑体" panose="02010609060101010101" pitchFamily="49" charset="-122"/>
                <a:ea typeface="黑体" panose="02010609060101010101" pitchFamily="49" charset="-122"/>
                <a:cs typeface="江西拙楷3.0" charset="-122"/>
              </a:rPr>
              <a:t>……</a:t>
            </a:r>
            <a:r>
              <a:rPr lang="zh-CN" altLang="en-US" sz="1800" dirty="0">
                <a:latin typeface="黑体" panose="02010609060101010101" pitchFamily="49" charset="-122"/>
                <a:ea typeface="黑体" panose="02010609060101010101" pitchFamily="49" charset="-122"/>
                <a:cs typeface="江西拙楷3.0" charset="-122"/>
              </a:rPr>
              <a:t>伟大的遵义会议，则是在失掉和共产国际无线电联系的情况下，我们党第一次运用马克思列宁主义的普遍真理独立自主地解决中国</a:t>
            </a:r>
            <a:r>
              <a:rPr lang="zh-CN" altLang="en-US" sz="1800" dirty="0" smtClean="0">
                <a:latin typeface="黑体" panose="02010609060101010101" pitchFamily="49" charset="-122"/>
                <a:ea typeface="黑体" panose="02010609060101010101" pitchFamily="49" charset="-122"/>
                <a:cs typeface="江西拙楷3.0" charset="-122"/>
              </a:rPr>
              <a:t>革</a:t>
            </a:r>
            <a:r>
              <a:rPr lang="zh-CN" altLang="en-US" sz="1800" dirty="0">
                <a:latin typeface="黑体" panose="02010609060101010101" pitchFamily="49" charset="-122"/>
                <a:ea typeface="黑体" panose="02010609060101010101" pitchFamily="49" charset="-122"/>
                <a:cs typeface="江西拙楷3.0" charset="-122"/>
                <a:sym typeface="+mn-ea"/>
              </a:rPr>
              <a:t>命问题的光辉里程碑。</a:t>
            </a:r>
            <a:r>
              <a:rPr lang="en-US" altLang="zh-CN" sz="1800" dirty="0" smtClean="0">
                <a:latin typeface="黑体" panose="02010609060101010101" pitchFamily="49" charset="-122"/>
                <a:ea typeface="黑体" panose="02010609060101010101" pitchFamily="49" charset="-122"/>
                <a:cs typeface="江西拙楷3.0" charset="-122"/>
              </a:rPr>
              <a:t>   </a:t>
            </a:r>
            <a:endParaRPr lang="en-US" altLang="zh-CN" sz="1800" dirty="0" smtClean="0">
              <a:latin typeface="黑体" panose="02010609060101010101" pitchFamily="49" charset="-122"/>
              <a:ea typeface="黑体" panose="02010609060101010101" pitchFamily="49" charset="-122"/>
              <a:cs typeface="江西拙楷3.0" charset="-122"/>
            </a:endParaRPr>
          </a:p>
          <a:p>
            <a:pPr algn="r" fontAlgn="auto">
              <a:lnSpc>
                <a:spcPct val="120000"/>
              </a:lnSpc>
            </a:pPr>
            <a:r>
              <a:rPr lang="en-US" altLang="zh-CN" sz="1800" dirty="0" smtClean="0">
                <a:latin typeface="黑体" panose="02010609060101010101" pitchFamily="49" charset="-122"/>
                <a:ea typeface="黑体" panose="02010609060101010101" pitchFamily="49" charset="-122"/>
                <a:cs typeface="江西拙楷3.0" charset="-122"/>
                <a:sym typeface="+mn-ea"/>
              </a:rPr>
              <a:t>              ——</a:t>
            </a:r>
            <a:r>
              <a:rPr lang="zh-CN" altLang="en-US" sz="1800" dirty="0">
                <a:latin typeface="黑体" panose="02010609060101010101" pitchFamily="49" charset="-122"/>
                <a:ea typeface="黑体" panose="02010609060101010101" pitchFamily="49" charset="-122"/>
                <a:cs typeface="江西拙楷3.0" charset="-122"/>
                <a:sym typeface="+mn-ea"/>
              </a:rPr>
              <a:t>郑广瑾、方十可</a:t>
            </a:r>
            <a:r>
              <a:rPr lang="zh-CN" altLang="en-US" sz="1800" dirty="0" smtClean="0">
                <a:latin typeface="黑体" panose="02010609060101010101" pitchFamily="49" charset="-122"/>
                <a:ea typeface="黑体" panose="02010609060101010101" pitchFamily="49" charset="-122"/>
                <a:cs typeface="江西拙楷3.0" charset="-122"/>
                <a:sym typeface="+mn-ea"/>
              </a:rPr>
              <a:t>《中国工农红军长征记》</a:t>
            </a:r>
            <a:endParaRPr lang="zh-CN" altLang="en-US" sz="1800" dirty="0">
              <a:latin typeface="黑体" panose="02010609060101010101" pitchFamily="49" charset="-122"/>
              <a:ea typeface="黑体" panose="02010609060101010101" pitchFamily="49" charset="-122"/>
              <a:cs typeface="江西拙楷3.0" charset="-122"/>
            </a:endParaRPr>
          </a:p>
        </p:txBody>
      </p:sp>
      <p:sp>
        <p:nvSpPr>
          <p:cNvPr id="6" name="圆角矩形 5"/>
          <p:cNvSpPr/>
          <p:nvPr/>
        </p:nvSpPr>
        <p:spPr>
          <a:xfrm>
            <a:off x="338124" y="3449319"/>
            <a:ext cx="1700689" cy="1032146"/>
          </a:xfrm>
          <a:prstGeom prst="round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300" b="1" dirty="0">
                <a:solidFill>
                  <a:srgbClr val="C00000"/>
                </a:solidFill>
                <a:latin typeface="黑体" panose="02010609060101010101" pitchFamily="49" charset="-122"/>
                <a:ea typeface="黑体" panose="02010609060101010101" pitchFamily="49" charset="-122"/>
              </a:rPr>
              <a:t>1921</a:t>
            </a:r>
            <a:endParaRPr lang="en-US" altLang="zh-CN" sz="2300" b="1" dirty="0">
              <a:solidFill>
                <a:srgbClr val="C00000"/>
              </a:solidFill>
              <a:latin typeface="黑体" panose="02010609060101010101" pitchFamily="49" charset="-122"/>
              <a:ea typeface="黑体" panose="02010609060101010101" pitchFamily="49" charset="-122"/>
            </a:endParaRPr>
          </a:p>
          <a:p>
            <a:pPr algn="ctr"/>
            <a:r>
              <a:rPr lang="zh-CN" altLang="en-US" sz="2300" b="1" dirty="0">
                <a:solidFill>
                  <a:srgbClr val="C00000"/>
                </a:solidFill>
                <a:latin typeface="黑体" panose="02010609060101010101" pitchFamily="49" charset="-122"/>
                <a:ea typeface="黑体" panose="02010609060101010101" pitchFamily="49" charset="-122"/>
              </a:rPr>
              <a:t>中国共产党成立</a:t>
            </a:r>
            <a:endParaRPr lang="zh-CN" altLang="en-US" sz="2300" b="1" dirty="0">
              <a:solidFill>
                <a:srgbClr val="C00000"/>
              </a:solidFill>
              <a:latin typeface="黑体" panose="02010609060101010101" pitchFamily="49" charset="-122"/>
              <a:ea typeface="黑体" panose="02010609060101010101" pitchFamily="49" charset="-122"/>
            </a:endParaRPr>
          </a:p>
        </p:txBody>
      </p:sp>
      <p:sp>
        <p:nvSpPr>
          <p:cNvPr id="7" name="圆角矩形 6"/>
          <p:cNvSpPr/>
          <p:nvPr/>
        </p:nvSpPr>
        <p:spPr>
          <a:xfrm>
            <a:off x="3860483" y="3413284"/>
            <a:ext cx="1468968" cy="924878"/>
          </a:xfrm>
          <a:prstGeom prst="round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300" b="1" dirty="0">
                <a:solidFill>
                  <a:srgbClr val="C00000"/>
                </a:solidFill>
                <a:latin typeface="黑体" panose="02010609060101010101" pitchFamily="49" charset="-122"/>
                <a:ea typeface="黑体" panose="02010609060101010101" pitchFamily="49" charset="-122"/>
              </a:rPr>
              <a:t>1935</a:t>
            </a:r>
            <a:endParaRPr lang="en-US" altLang="zh-CN" sz="2300" b="1" dirty="0">
              <a:solidFill>
                <a:srgbClr val="C00000"/>
              </a:solidFill>
              <a:latin typeface="黑体" panose="02010609060101010101" pitchFamily="49" charset="-122"/>
              <a:ea typeface="黑体" panose="02010609060101010101" pitchFamily="49" charset="-122"/>
            </a:endParaRPr>
          </a:p>
          <a:p>
            <a:pPr algn="ctr"/>
            <a:r>
              <a:rPr lang="zh-CN" altLang="en-US" sz="2300" b="1" dirty="0">
                <a:solidFill>
                  <a:srgbClr val="C00000"/>
                </a:solidFill>
                <a:latin typeface="黑体" panose="02010609060101010101" pitchFamily="49" charset="-122"/>
                <a:ea typeface="黑体" panose="02010609060101010101" pitchFamily="49" charset="-122"/>
              </a:rPr>
              <a:t>遵义会议</a:t>
            </a:r>
            <a:endParaRPr lang="zh-CN" altLang="en-US" sz="2300" b="1" dirty="0">
              <a:solidFill>
                <a:srgbClr val="C00000"/>
              </a:solidFill>
              <a:latin typeface="黑体" panose="02010609060101010101" pitchFamily="49" charset="-122"/>
              <a:ea typeface="黑体" panose="02010609060101010101" pitchFamily="49" charset="-122"/>
            </a:endParaRPr>
          </a:p>
        </p:txBody>
      </p:sp>
      <p:sp>
        <p:nvSpPr>
          <p:cNvPr id="8" name="圆角矩形 7"/>
          <p:cNvSpPr/>
          <p:nvPr/>
        </p:nvSpPr>
        <p:spPr>
          <a:xfrm>
            <a:off x="7118985" y="3463290"/>
            <a:ext cx="1702593" cy="924878"/>
          </a:xfrm>
          <a:prstGeom prst="roundRect">
            <a:avLst/>
          </a:prstGeom>
          <a:noFill/>
          <a:ln w="28575" cmpd="sng">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300" b="1" dirty="0">
                <a:solidFill>
                  <a:srgbClr val="C00000"/>
                </a:solidFill>
                <a:latin typeface="黑体" panose="02010609060101010101" pitchFamily="49" charset="-122"/>
                <a:ea typeface="黑体" panose="02010609060101010101" pitchFamily="49" charset="-122"/>
              </a:rPr>
              <a:t>1949</a:t>
            </a:r>
            <a:endParaRPr lang="en-US" altLang="zh-CN" sz="2300" b="1" dirty="0">
              <a:solidFill>
                <a:srgbClr val="C00000"/>
              </a:solidFill>
              <a:latin typeface="黑体" panose="02010609060101010101" pitchFamily="49" charset="-122"/>
              <a:ea typeface="黑体" panose="02010609060101010101" pitchFamily="49" charset="-122"/>
            </a:endParaRPr>
          </a:p>
          <a:p>
            <a:pPr algn="ctr"/>
            <a:r>
              <a:rPr lang="zh-CN" altLang="en-US" sz="2300" b="1" dirty="0">
                <a:solidFill>
                  <a:srgbClr val="C00000"/>
                </a:solidFill>
                <a:latin typeface="黑体" panose="02010609060101010101" pitchFamily="49" charset="-122"/>
                <a:ea typeface="黑体" panose="02010609060101010101" pitchFamily="49" charset="-122"/>
              </a:rPr>
              <a:t>新中国成立</a:t>
            </a:r>
            <a:endParaRPr lang="zh-CN" altLang="en-US" sz="2300" b="1" dirty="0">
              <a:solidFill>
                <a:srgbClr val="C00000"/>
              </a:solidFill>
              <a:latin typeface="黑体" panose="02010609060101010101" pitchFamily="49" charset="-122"/>
              <a:ea typeface="黑体" panose="02010609060101010101" pitchFamily="49" charset="-122"/>
            </a:endParaRPr>
          </a:p>
        </p:txBody>
      </p:sp>
      <p:sp>
        <p:nvSpPr>
          <p:cNvPr id="11" name="五边形 10"/>
          <p:cNvSpPr/>
          <p:nvPr/>
        </p:nvSpPr>
        <p:spPr>
          <a:xfrm>
            <a:off x="2164848" y="3682842"/>
            <a:ext cx="1640205" cy="50149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300" b="1" dirty="0">
                <a:solidFill>
                  <a:srgbClr val="C00000"/>
                </a:solidFill>
                <a:latin typeface="黑体" panose="02010609060101010101" pitchFamily="49" charset="-122"/>
                <a:ea typeface="黑体" panose="02010609060101010101" pitchFamily="49" charset="-122"/>
                <a:cs typeface="江西拙楷3.0" charset="-122"/>
              </a:rPr>
              <a:t>14</a:t>
            </a:r>
            <a:r>
              <a:rPr lang="zh-CN" altLang="en-US" sz="2300" b="1" dirty="0">
                <a:solidFill>
                  <a:srgbClr val="C00000"/>
                </a:solidFill>
                <a:latin typeface="黑体" panose="02010609060101010101" pitchFamily="49" charset="-122"/>
                <a:ea typeface="黑体" panose="02010609060101010101" pitchFamily="49" charset="-122"/>
                <a:cs typeface="江西拙楷3.0" charset="-122"/>
              </a:rPr>
              <a:t>年</a:t>
            </a:r>
            <a:endParaRPr lang="zh-CN" altLang="en-US" sz="2300" b="1" dirty="0">
              <a:solidFill>
                <a:srgbClr val="C00000"/>
              </a:solidFill>
              <a:latin typeface="黑体" panose="02010609060101010101" pitchFamily="49" charset="-122"/>
              <a:ea typeface="黑体" panose="02010609060101010101" pitchFamily="49" charset="-122"/>
              <a:cs typeface="江西拙楷3.0" charset="-122"/>
            </a:endParaRPr>
          </a:p>
        </p:txBody>
      </p:sp>
      <p:sp>
        <p:nvSpPr>
          <p:cNvPr id="15" name="文本框 14"/>
          <p:cNvSpPr txBox="1"/>
          <p:nvPr/>
        </p:nvSpPr>
        <p:spPr>
          <a:xfrm>
            <a:off x="4070246" y="4340025"/>
            <a:ext cx="1259205" cy="423193"/>
          </a:xfrm>
          <a:prstGeom prst="rect">
            <a:avLst/>
          </a:prstGeom>
          <a:noFill/>
        </p:spPr>
        <p:txBody>
          <a:bodyPr wrap="square" lIns="68580" tIns="34290" rIns="68580" bIns="34290" rtlCol="0">
            <a:spAutoFit/>
          </a:bodyPr>
          <a:lstStyle/>
          <a:p>
            <a:r>
              <a:rPr lang="zh-CN" altLang="en-US" sz="2300" b="1" dirty="0">
                <a:solidFill>
                  <a:srgbClr val="C00000"/>
                </a:solidFill>
                <a:latin typeface="黑体" panose="02010609060101010101" pitchFamily="49" charset="-122"/>
                <a:ea typeface="黑体" panose="02010609060101010101" pitchFamily="49" charset="-122"/>
              </a:rPr>
              <a:t>转折点</a:t>
            </a:r>
            <a:endParaRPr lang="zh-CN" altLang="en-US" sz="2300" b="1" dirty="0">
              <a:solidFill>
                <a:srgbClr val="C00000"/>
              </a:solidFill>
              <a:latin typeface="黑体" panose="02010609060101010101" pitchFamily="49" charset="-122"/>
              <a:ea typeface="黑体" panose="02010609060101010101" pitchFamily="49" charset="-122"/>
            </a:endParaRPr>
          </a:p>
        </p:txBody>
      </p:sp>
      <p:sp>
        <p:nvSpPr>
          <p:cNvPr id="17" name="五边形 16"/>
          <p:cNvSpPr/>
          <p:nvPr/>
        </p:nvSpPr>
        <p:spPr>
          <a:xfrm>
            <a:off x="5442585" y="3682841"/>
            <a:ext cx="1640205" cy="501491"/>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2300" b="1" dirty="0">
                <a:solidFill>
                  <a:srgbClr val="C00000"/>
                </a:solidFill>
                <a:latin typeface="黑体" panose="02010609060101010101" pitchFamily="49" charset="-122"/>
                <a:ea typeface="黑体" panose="02010609060101010101" pitchFamily="49" charset="-122"/>
                <a:cs typeface="江西拙楷3.0" charset="-122"/>
              </a:rPr>
              <a:t>14</a:t>
            </a:r>
            <a:r>
              <a:rPr lang="zh-CN" altLang="en-US" sz="2300" b="1" dirty="0">
                <a:solidFill>
                  <a:srgbClr val="C00000"/>
                </a:solidFill>
                <a:latin typeface="黑体" panose="02010609060101010101" pitchFamily="49" charset="-122"/>
                <a:ea typeface="黑体" panose="02010609060101010101" pitchFamily="49" charset="-122"/>
                <a:cs typeface="江西拙楷3.0" charset="-122"/>
              </a:rPr>
              <a:t>年</a:t>
            </a:r>
            <a:endParaRPr lang="zh-CN" altLang="en-US" sz="2300" b="1" dirty="0">
              <a:solidFill>
                <a:srgbClr val="C00000"/>
              </a:solidFill>
              <a:latin typeface="黑体" panose="02010609060101010101" pitchFamily="49" charset="-122"/>
              <a:ea typeface="黑体" panose="02010609060101010101" pitchFamily="49" charset="-122"/>
              <a:cs typeface="江西拙楷3.0" charset="-122"/>
            </a:endParaRPr>
          </a:p>
        </p:txBody>
      </p:sp>
      <p:cxnSp>
        <p:nvCxnSpPr>
          <p:cNvPr id="2" name="直接连接符 1"/>
          <p:cNvCxnSpPr/>
          <p:nvPr/>
        </p:nvCxnSpPr>
        <p:spPr>
          <a:xfrm>
            <a:off x="1288018" y="1552306"/>
            <a:ext cx="5863114" cy="7144"/>
          </a:xfrm>
          <a:prstGeom prst="line">
            <a:avLst/>
          </a:prstGeom>
          <a:ln w="2222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5329451" y="1854042"/>
            <a:ext cx="3249692" cy="10954"/>
          </a:xfrm>
          <a:prstGeom prst="line">
            <a:avLst/>
          </a:prstGeom>
          <a:ln w="2222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892868" y="2515582"/>
            <a:ext cx="4807580" cy="21908"/>
          </a:xfrm>
          <a:prstGeom prst="line">
            <a:avLst/>
          </a:prstGeom>
          <a:ln w="2222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6013" y="2884340"/>
            <a:ext cx="5002530" cy="0"/>
          </a:xfrm>
          <a:prstGeom prst="line">
            <a:avLst/>
          </a:prstGeom>
          <a:ln w="2222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86013" y="746490"/>
            <a:ext cx="8298180" cy="430530"/>
          </a:xfrm>
          <a:prstGeom prst="rect">
            <a:avLst/>
          </a:prstGeom>
          <a:noFill/>
        </p:spPr>
        <p:txBody>
          <a:bodyPr wrap="square" lIns="68580" tIns="34290" rIns="68580" bIns="34290" rtlCol="0">
            <a:noAutofit/>
          </a:bodyPr>
          <a:lstStyle/>
          <a:p>
            <a:r>
              <a:rPr lang="zh-CN" altLang="en-US" sz="2000" b="1" dirty="0">
                <a:solidFill>
                  <a:srgbClr val="C00000"/>
                </a:solidFill>
                <a:latin typeface="黑体" panose="02010609060101010101" pitchFamily="49" charset="-122"/>
                <a:ea typeface="黑体" panose="02010609060101010101" pitchFamily="49" charset="-122"/>
              </a:rPr>
              <a:t>探究：为什么说遵义会议是</a:t>
            </a:r>
            <a:r>
              <a:rPr lang="zh-CN" altLang="en-US" sz="2000" b="1" dirty="0">
                <a:solidFill>
                  <a:srgbClr val="C00000"/>
                </a:solidFill>
                <a:latin typeface="黑体" panose="02010609060101010101" pitchFamily="49" charset="-122"/>
                <a:ea typeface="黑体" panose="02010609060101010101" pitchFamily="49" charset="-122"/>
                <a:cs typeface="江西拙楷3.0" charset="-122"/>
                <a:sym typeface="+mn-ea"/>
              </a:rPr>
              <a:t>中国共产党历史上的一个生死攸关的转折点？</a:t>
            </a:r>
            <a:endParaRPr lang="zh-CN" altLang="en-US" sz="2000" b="1" dirty="0">
              <a:solidFill>
                <a:srgbClr val="C00000"/>
              </a:solidFill>
              <a:latin typeface="黑体" panose="02010609060101010101" pitchFamily="49" charset="-122"/>
              <a:ea typeface="黑体" panose="02010609060101010101" pitchFamily="49" charset="-122"/>
              <a:cs typeface="江西拙楷3.0" charset="-122"/>
            </a:endParaRPr>
          </a:p>
          <a:p>
            <a:endParaRPr lang="zh-CN" altLang="en-US" sz="2000" b="1" dirty="0">
              <a:solidFill>
                <a:srgbClr val="C00000"/>
              </a:solidFill>
              <a:latin typeface="黑体" panose="02010609060101010101" pitchFamily="49" charset="-122"/>
              <a:ea typeface="黑体" panose="02010609060101010101" pitchFamily="49" charset="-122"/>
              <a:cs typeface="江西拙楷3.0"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par>
                                <p:cTn id="14" presetID="22" presetClass="entr" presetSubtype="4"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6" grpId="0" bldLvl="0" animBg="1"/>
      <p:bldP spid="7" grpId="0" bldLvl="0" animBg="1"/>
      <p:bldP spid="8" grpId="0" bldLvl="0" animBg="1"/>
      <p:bldP spid="11" grpId="0" bldLvl="0" animBg="1"/>
      <p:bldP spid="15" grpId="0"/>
      <p:bldP spid="17" grpId="0" bldLvl="0" animBg="1"/>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AS_UNIQUEID" val="1185"/>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1185"/>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AS_UNIQUEID" val="3707"/>
</p:tagLst>
</file>

<file path=ppt/tags/tag35.xml><?xml version="1.0" encoding="utf-8"?>
<p:tagLst xmlns:p="http://schemas.openxmlformats.org/presentationml/2006/main">
  <p:tag name="AS_UNIQUEID" val="3708"/>
</p:tagLst>
</file>

<file path=ppt/tags/tag36.xml><?xml version="1.0" encoding="utf-8"?>
<p:tagLst xmlns:p="http://schemas.openxmlformats.org/presentationml/2006/main">
  <p:tag name="AS_UNIQUEID" val="3710"/>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AS_UNIQUEID" val="3709"/>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AS_UNIQUEID" val="3704"/>
</p:tagLst>
</file>

<file path=ppt/tags/tag41.xml><?xml version="1.0" encoding="utf-8"?>
<p:tagLst xmlns:p="http://schemas.openxmlformats.org/presentationml/2006/main">
  <p:tag name="AS_UNIQUEID" val="3705"/>
</p:tagLst>
</file>

<file path=ppt/tags/tag42.xml><?xml version="1.0" encoding="utf-8"?>
<p:tagLst xmlns:p="http://schemas.openxmlformats.org/presentationml/2006/main">
  <p:tag name="KSO_WM_UNIT_PLACING_PICTURE_USER_VIEWPORT" val="{&quot;height&quot;:6491,&quot;width&quot;:7439}"/>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UNIT_TABLE_BEAUTIFY" val="smartTable{f0e199db-7801-46dd-9190-fac7fbd82a4d}"/>
  <p:tag name="TABLE_ENDDRAG_ORIGIN_RECT" val="911*246"/>
  <p:tag name="TABLE_ENDDRAG_RECT" val="27*105*911*246"/>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UNIT_TABLE_BEAUTIFY" val="smartTable{1479a180-35a5-42b4-b182-4097179369d7}"/>
  <p:tag name="TABLE_ENDDRAG_ORIGIN_RECT" val="562*271"/>
  <p:tag name="TABLE_ENDDRAG_RECT" val="343*159*562*271"/>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MH" val="20160803125704"/>
  <p:tag name="MH_LIBRARY" val="GRAPHIC"/>
  <p:tag name="MH_TYPE" val="Text"/>
  <p:tag name="MH_ORDER" val="1"/>
  <p:tag name="KSO_WM_BEAUTIFY_FLAG" val=""/>
</p:tagLst>
</file>

<file path=ppt/tags/tag61.xml><?xml version="1.0" encoding="utf-8"?>
<p:tagLst xmlns:p="http://schemas.openxmlformats.org/presentationml/2006/main">
  <p:tag name="MH" val="20160803125704"/>
  <p:tag name="MH_LIBRARY" val="GRAPHIC"/>
  <p:tag name="MH_TYPE" val="Text"/>
  <p:tag name="MH_ORDER" val="2"/>
  <p:tag name="KSO_WM_BEAUTIFY_FLAG" val=""/>
</p:tagLst>
</file>

<file path=ppt/tags/tag62.xml><?xml version="1.0" encoding="utf-8"?>
<p:tagLst xmlns:p="http://schemas.openxmlformats.org/presentationml/2006/main">
  <p:tag name="MH" val="20160803125704"/>
  <p:tag name="MH_LIBRARY" val="GRAPHIC"/>
  <p:tag name="MH_TYPE" val="Text"/>
  <p:tag name="MH_ORDER" val="3"/>
  <p:tag name="KSO_WM_BEAUTIFY_FLAG" val=""/>
</p:tagLst>
</file>

<file path=ppt/tags/tag63.xml><?xml version="1.0" encoding="utf-8"?>
<p:tagLst xmlns:p="http://schemas.openxmlformats.org/presentationml/2006/main">
  <p:tag name="MH" val="20160803125704"/>
  <p:tag name="MH_LIBRARY" val="GRAPHIC"/>
  <p:tag name="MH_TYPE" val="Text"/>
  <p:tag name="MH_ORDER" val="4"/>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AS_UNIQUEID" val="5964"/>
</p:tagLst>
</file>

<file path=ppt/tags/tag86.xml><?xml version="1.0" encoding="utf-8"?>
<p:tagLst xmlns:p="http://schemas.openxmlformats.org/presentationml/2006/main">
  <p:tag name="AS_UNIQUEID" val="6204"/>
</p:tagLst>
</file>

<file path=ppt/tags/tag87.xml><?xml version="1.0" encoding="utf-8"?>
<p:tagLst xmlns:p="http://schemas.openxmlformats.org/presentationml/2006/main">
  <p:tag name="AS_UNIQUEID" val="5964"/>
</p:tagLst>
</file>

<file path=ppt/tags/tag88.xml><?xml version="1.0" encoding="utf-8"?>
<p:tagLst xmlns:p="http://schemas.openxmlformats.org/presentationml/2006/main">
  <p:tag name="AS_UNIQUEID" val="6204"/>
</p:tagLst>
</file>

<file path=ppt/tags/tag89.xml><?xml version="1.0" encoding="utf-8"?>
<p:tagLst xmlns:p="http://schemas.openxmlformats.org/presentationml/2006/main">
  <p:tag name="AS_UNIQUEID" val="5964"/>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AS_UNIQUEID" val="6204"/>
</p:tagLst>
</file>

<file path=ppt/tags/tag91.xml><?xml version="1.0" encoding="utf-8"?>
<p:tagLst xmlns:p="http://schemas.openxmlformats.org/presentationml/2006/main">
  <p:tag name="COMMONDATA" val="eyJoZGlkIjoiM2U4YTQ4NGZjZGI1ZTdhNzIzYmNmNDRkZGU5MmI4ODIifQ=="/>
  <p:tag name="commondata" val="eyJoZGlkIjoiMDc0YmVkNzIyYTUyMGViMjlkZjRjOWNkOGFjNWZiMmUifQ=="/>
</p:tagLst>
</file>

<file path=ppt/theme/theme1.xml><?xml version="1.0" encoding="utf-8"?>
<a:theme xmlns:a="http://schemas.openxmlformats.org/drawingml/2006/main" name="2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2332</Words>
  <Application>WPS 演示</Application>
  <PresentationFormat>全屏显示(16:9)</PresentationFormat>
  <Paragraphs>285</Paragraphs>
  <Slides>19</Slides>
  <Notes>1</Notes>
  <HiddenSlides>0</HiddenSlides>
  <MMClips>2</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19</vt:i4>
      </vt:variant>
    </vt:vector>
  </HeadingPairs>
  <TitlesOfParts>
    <vt:vector size="32" baseType="lpstr">
      <vt:lpstr>Arial</vt:lpstr>
      <vt:lpstr>宋体</vt:lpstr>
      <vt:lpstr>Wingdings</vt:lpstr>
      <vt:lpstr>Wingdings</vt:lpstr>
      <vt:lpstr>黑体</vt:lpstr>
      <vt:lpstr>江西拙楷3.0</vt:lpstr>
      <vt:lpstr>华文楷体</vt:lpstr>
      <vt:lpstr>华文中宋</vt:lpstr>
      <vt:lpstr>Calibri</vt:lpstr>
      <vt:lpstr>微软雅黑</vt:lpstr>
      <vt:lpstr>Arial Unicode MS</vt:lpstr>
      <vt:lpstr>2_自定义设计方案</vt:lpstr>
      <vt:lpstr>4_自定义设计方案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66</cp:revision>
  <dcterms:created xsi:type="dcterms:W3CDTF">2023-08-26T07:38:00Z</dcterms:created>
  <dcterms:modified xsi:type="dcterms:W3CDTF">2024-07-04T02:21:48Z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6597710D96A64CC588E9BA0A249CE94B_12</vt:lpwstr>
  </property>
  <property fmtid="{D5CDD505-2E9C-101B-9397-08002B2CF9AE}" pid="3" name="KSOProductBuildVer">
    <vt:lpwstr>2052-12.1.0.16929</vt:lpwstr>
  </property>
</Properties>
</file>